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85" r:id="rId1"/>
  </p:sldMasterIdLst>
  <p:notesMasterIdLst>
    <p:notesMasterId r:id="rId12"/>
  </p:notesMasterIdLst>
  <p:handoutMasterIdLst>
    <p:handoutMasterId r:id="rId13"/>
  </p:handoutMasterIdLst>
  <p:sldIdLst>
    <p:sldId id="256" r:id="rId2"/>
    <p:sldId id="338" r:id="rId3"/>
    <p:sldId id="334" r:id="rId4"/>
    <p:sldId id="259" r:id="rId5"/>
    <p:sldId id="260" r:id="rId6"/>
    <p:sldId id="331" r:id="rId7"/>
    <p:sldId id="339" r:id="rId8"/>
    <p:sldId id="335" r:id="rId9"/>
    <p:sldId id="336" r:id="rId10"/>
    <p:sldId id="337"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6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91F0"/>
    <a:srgbClr val="6C958B"/>
    <a:srgbClr val="FFFFFF"/>
    <a:srgbClr val="327BF6"/>
    <a:srgbClr val="008AEC"/>
    <a:srgbClr val="230A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p:restoredTop sz="73673"/>
  </p:normalViewPr>
  <p:slideViewPr>
    <p:cSldViewPr snapToGrid="0" snapToObjects="1" showGuides="1">
      <p:cViewPr varScale="1">
        <p:scale>
          <a:sx n="105" d="100"/>
          <a:sy n="105" d="100"/>
        </p:scale>
        <p:origin x="2848" y="200"/>
      </p:cViewPr>
      <p:guideLst>
        <p:guide orient="horz" pos="2160"/>
        <p:guide pos="2864"/>
      </p:guideLst>
    </p:cSldViewPr>
  </p:slideViewPr>
  <p:outlineViewPr>
    <p:cViewPr>
      <p:scale>
        <a:sx n="33" d="100"/>
        <a:sy n="33" d="100"/>
      </p:scale>
      <p:origin x="0" y="-2064"/>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AF1DE57-AFBB-0F4A-8446-B9DAD5050E1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8902E27-C249-CF4F-B421-128293BAF2E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C3D43A-D8C3-3447-ADFF-BB376E1E731F}" type="datetimeFigureOut">
              <a:rPr lang="en-US" smtClean="0"/>
              <a:pPr/>
              <a:t>11/14/19</a:t>
            </a:fld>
            <a:endParaRPr lang="en-US"/>
          </a:p>
        </p:txBody>
      </p:sp>
      <p:sp>
        <p:nvSpPr>
          <p:cNvPr id="4" name="Footer Placeholder 3">
            <a:extLst>
              <a:ext uri="{FF2B5EF4-FFF2-40B4-BE49-F238E27FC236}">
                <a16:creationId xmlns:a16="http://schemas.microsoft.com/office/drawing/2014/main" id="{E8D96DFD-DB43-DD4D-9FEB-EBB1F5ED9FA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A774CDD-2845-234A-A434-DBD320D1C81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CFD6B1C-89DF-8D4C-A52A-DF44FBD18003}" type="slidenum">
              <a:rPr lang="en-US" smtClean="0"/>
              <a:pPr/>
              <a:t>‹#›</a:t>
            </a:fld>
            <a:endParaRPr lang="en-US"/>
          </a:p>
        </p:txBody>
      </p:sp>
    </p:spTree>
    <p:extLst>
      <p:ext uri="{BB962C8B-B14F-4D97-AF65-F5344CB8AC3E}">
        <p14:creationId xmlns:p14="http://schemas.microsoft.com/office/powerpoint/2010/main" val="4161959224"/>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B04BFAC-89B2-DE40-AD85-088D2CDA5C67}" type="datetimeFigureOut">
              <a:rPr lang="en-US" smtClean="0"/>
              <a:pPr/>
              <a:t>11/14/19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6D42C3B-37DB-3745-8676-775F92E00C85}"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6D42C3B-37DB-3745-8676-775F92E00C85}" type="slidenum">
              <a:rPr lang="en-US" smtClean="0"/>
              <a:pPr/>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D42C3B-37DB-3745-8676-775F92E00C85}" type="slidenum">
              <a:rPr lang="en-US" smtClean="0"/>
              <a:pPr/>
              <a:t>2</a:t>
            </a:fld>
            <a:endParaRPr lang="en-US"/>
          </a:p>
        </p:txBody>
      </p:sp>
    </p:spTree>
    <p:extLst>
      <p:ext uri="{BB962C8B-B14F-4D97-AF65-F5344CB8AC3E}">
        <p14:creationId xmlns:p14="http://schemas.microsoft.com/office/powerpoint/2010/main" val="25045390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D42C3B-37DB-3745-8676-775F92E00C85}" type="slidenum">
              <a:rPr lang="en-US" smtClean="0"/>
              <a:pPr/>
              <a:t>6</a:t>
            </a:fld>
            <a:endParaRPr lang="en-US"/>
          </a:p>
        </p:txBody>
      </p:sp>
    </p:spTree>
    <p:extLst>
      <p:ext uri="{BB962C8B-B14F-4D97-AF65-F5344CB8AC3E}">
        <p14:creationId xmlns:p14="http://schemas.microsoft.com/office/powerpoint/2010/main" val="32648010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D42C3B-37DB-3745-8676-775F92E00C85}" type="slidenum">
              <a:rPr lang="en-US" smtClean="0"/>
              <a:pPr/>
              <a:t>7</a:t>
            </a:fld>
            <a:endParaRPr lang="en-US"/>
          </a:p>
        </p:txBody>
      </p:sp>
    </p:spTree>
    <p:extLst>
      <p:ext uri="{BB962C8B-B14F-4D97-AF65-F5344CB8AC3E}">
        <p14:creationId xmlns:p14="http://schemas.microsoft.com/office/powerpoint/2010/main" val="14273843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D42C3B-37DB-3745-8676-775F92E00C85}" type="slidenum">
              <a:rPr lang="en-US" smtClean="0"/>
              <a:pPr/>
              <a:t>8</a:t>
            </a:fld>
            <a:endParaRPr lang="en-US"/>
          </a:p>
        </p:txBody>
      </p:sp>
    </p:spTree>
    <p:extLst>
      <p:ext uri="{BB962C8B-B14F-4D97-AF65-F5344CB8AC3E}">
        <p14:creationId xmlns:p14="http://schemas.microsoft.com/office/powerpoint/2010/main" val="5526124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D42C3B-37DB-3745-8676-775F92E00C85}" type="slidenum">
              <a:rPr lang="en-US" smtClean="0"/>
              <a:pPr/>
              <a:t>9</a:t>
            </a:fld>
            <a:endParaRPr lang="en-US"/>
          </a:p>
        </p:txBody>
      </p:sp>
    </p:spTree>
    <p:extLst>
      <p:ext uri="{BB962C8B-B14F-4D97-AF65-F5344CB8AC3E}">
        <p14:creationId xmlns:p14="http://schemas.microsoft.com/office/powerpoint/2010/main" val="18025205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D42C3B-37DB-3745-8676-775F92E00C85}" type="slidenum">
              <a:rPr lang="en-US" smtClean="0"/>
              <a:pPr/>
              <a:t>10</a:t>
            </a:fld>
            <a:endParaRPr lang="en-US"/>
          </a:p>
        </p:txBody>
      </p:sp>
    </p:spTree>
    <p:extLst>
      <p:ext uri="{BB962C8B-B14F-4D97-AF65-F5344CB8AC3E}">
        <p14:creationId xmlns:p14="http://schemas.microsoft.com/office/powerpoint/2010/main" val="40635647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1"/>
            <a:ext cx="4038600" cy="43561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35610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MA_16002_PP Background Cover.jpg"/>
          <p:cNvPicPr>
            <a:picLocks noChangeAspect="1"/>
          </p:cNvPicPr>
          <p:nvPr userDrawn="1"/>
        </p:nvPicPr>
        <p:blipFill>
          <a:blip r:embed="rId2"/>
          <a:stretch>
            <a:fillRect/>
          </a:stretch>
        </p:blipFill>
        <p:spPr>
          <a:xfrm>
            <a:off x="0" y="0"/>
            <a:ext cx="9144000" cy="685800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952499"/>
            <a:ext cx="5486400" cy="37750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jpeg"/><Relationship Id="rId5" Type="http://schemas.openxmlformats.org/officeDocument/2006/relationships/slideLayout" Target="../slideLayouts/slideLayout5.xml"/><Relationship Id="rId10"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MA_16002_PP Background.jpg"/>
          <p:cNvPicPr>
            <a:picLocks noChangeAspect="1"/>
          </p:cNvPicPr>
          <p:nvPr userDrawn="1"/>
        </p:nvPicPr>
        <p:blipFill>
          <a:blip r:embed="rId10"/>
          <a:stretch>
            <a:fillRect/>
          </a:stretch>
        </p:blipFill>
        <p:spPr>
          <a:xfrm>
            <a:off x="0" y="0"/>
            <a:ext cx="9144000" cy="6858000"/>
          </a:xfrm>
          <a:prstGeom prst="rect">
            <a:avLst/>
          </a:prstGeom>
        </p:spPr>
      </p:pic>
      <p:sp>
        <p:nvSpPr>
          <p:cNvPr id="2" name="Title Placeholder 1"/>
          <p:cNvSpPr>
            <a:spLocks noGrp="1"/>
          </p:cNvSpPr>
          <p:nvPr>
            <p:ph type="title"/>
          </p:nvPr>
        </p:nvSpPr>
        <p:spPr>
          <a:xfrm>
            <a:off x="457200" y="889000"/>
            <a:ext cx="8229600" cy="7112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778001"/>
            <a:ext cx="8229600" cy="41529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descr="MA_16002_PP Background Cover.jpg"/>
          <p:cNvPicPr>
            <a:picLocks noChangeAspect="1"/>
          </p:cNvPicPr>
          <p:nvPr userDrawn="1"/>
        </p:nvPicPr>
        <p:blipFill>
          <a:blip r:embed="rId11"/>
          <a:srcRect t="89333"/>
          <a:stretch>
            <a:fillRect/>
          </a:stretch>
        </p:blipFill>
        <p:spPr>
          <a:xfrm>
            <a:off x="8468" y="6092593"/>
            <a:ext cx="9144000" cy="731539"/>
          </a:xfrm>
          <a:prstGeom prst="rect">
            <a:avLst/>
          </a:prstGeom>
        </p:spPr>
      </p:pic>
      <p:sp>
        <p:nvSpPr>
          <p:cNvPr id="10" name="Rectangle 9"/>
          <p:cNvSpPr/>
          <p:nvPr userDrawn="1"/>
        </p:nvSpPr>
        <p:spPr>
          <a:xfrm>
            <a:off x="101604" y="6152253"/>
            <a:ext cx="6997700" cy="577081"/>
          </a:xfrm>
          <a:prstGeom prst="rect">
            <a:avLst/>
          </a:prstGeom>
        </p:spPr>
        <p:txBody>
          <a:bodyPr wrap="square">
            <a:spAutoFit/>
          </a:bodyPr>
          <a:lstStyle/>
          <a:p>
            <a:r>
              <a:rPr lang="en-US" sz="1050" i="1" dirty="0">
                <a:solidFill>
                  <a:schemeClr val="bg1"/>
                </a:solidFill>
              </a:rPr>
              <a:t>Information, data and concepts embodied in this document are proprietary to </a:t>
            </a:r>
            <a:r>
              <a:rPr lang="en-US" sz="1050" i="1" dirty="0" err="1">
                <a:solidFill>
                  <a:schemeClr val="bg1"/>
                </a:solidFill>
              </a:rPr>
              <a:t>MarketAtomy</a:t>
            </a:r>
            <a:r>
              <a:rPr lang="en-US" sz="1050" i="1" dirty="0">
                <a:solidFill>
                  <a:schemeClr val="bg1"/>
                </a:solidFill>
              </a:rPr>
              <a:t>, LLC and are strictly confidential and are supplied on the understanding that they will be held confidentially and not disclosed to third parties without the prior written</a:t>
            </a:r>
            <a:r>
              <a:rPr lang="en-US" sz="1050" dirty="0">
                <a:solidFill>
                  <a:schemeClr val="bg1"/>
                </a:solidFill>
              </a:rPr>
              <a:t> </a:t>
            </a:r>
            <a:r>
              <a:rPr lang="en-US" sz="1050" i="1" dirty="0">
                <a:solidFill>
                  <a:schemeClr val="bg1"/>
                </a:solidFill>
              </a:rPr>
              <a:t>consent of </a:t>
            </a:r>
            <a:r>
              <a:rPr lang="en-US" sz="1050" i="1" dirty="0" err="1">
                <a:solidFill>
                  <a:schemeClr val="bg1"/>
                </a:solidFill>
              </a:rPr>
              <a:t>MarketAtomy</a:t>
            </a:r>
            <a:r>
              <a:rPr lang="en-US" sz="1050" i="1" dirty="0">
                <a:solidFill>
                  <a:schemeClr val="bg1"/>
                </a:solidFill>
              </a:rPr>
              <a:t>, LLC. </a:t>
            </a:r>
            <a:r>
              <a:rPr lang="en-US" sz="1050" dirty="0">
                <a:solidFill>
                  <a:schemeClr val="bg1"/>
                </a:solidFill>
              </a:rPr>
              <a:t>© Copyright 2019 - </a:t>
            </a:r>
            <a:r>
              <a:rPr lang="en-US" sz="1050" dirty="0" err="1">
                <a:solidFill>
                  <a:schemeClr val="bg1"/>
                </a:solidFill>
              </a:rPr>
              <a:t>MarketAtomy</a:t>
            </a:r>
            <a:endParaRPr lang="en-US" sz="1050" dirty="0">
              <a:solidFill>
                <a:schemeClr val="bg1"/>
              </a:solidFill>
            </a:endParaRPr>
          </a:p>
        </p:txBody>
      </p:sp>
    </p:spTree>
  </p:cSld>
  <p:clrMap bg1="lt1" tx1="dk1" bg2="lt2" tx2="dk2" accent1="accent1" accent2="accent2" accent3="accent3" accent4="accent4" accent5="accent5" accent6="accent6" hlink="hlink" folHlink="folHlink"/>
  <p:sldLayoutIdLst>
    <p:sldLayoutId id="2147483886" r:id="rId1"/>
    <p:sldLayoutId id="2147483887" r:id="rId2"/>
    <p:sldLayoutId id="2147483888" r:id="rId3"/>
    <p:sldLayoutId id="2147483889" r:id="rId4"/>
    <p:sldLayoutId id="2147483890" r:id="rId5"/>
    <p:sldLayoutId id="2147483891" r:id="rId6"/>
    <p:sldLayoutId id="2147483892" r:id="rId7"/>
    <p:sldLayoutId id="2147483894" r:id="rId8"/>
  </p:sldLayoutIdLst>
  <p:hf hdr="0"/>
  <p:txStyles>
    <p:titleStyle>
      <a:lvl1pPr algn="ctr" defTabSz="457200" rtl="0" eaLnBrk="1" latinLnBrk="0" hangingPunct="1">
        <a:spcBef>
          <a:spcPct val="0"/>
        </a:spcBef>
        <a:buNone/>
        <a:defRPr sz="4000" b="1" kern="1200">
          <a:solidFill>
            <a:srgbClr val="FF0000"/>
          </a:solidFill>
          <a:latin typeface="+mj-lt"/>
          <a:ea typeface="+mj-ea"/>
          <a:cs typeface="+mj-cs"/>
        </a:defRPr>
      </a:lvl1pPr>
    </p:titleStyle>
    <p:bodyStyle>
      <a:lvl1pPr marL="342900" indent="-342900" algn="l" defTabSz="457200" rtl="0" eaLnBrk="1" latinLnBrk="0" hangingPunct="1">
        <a:spcBef>
          <a:spcPct val="20000"/>
        </a:spcBef>
        <a:buFont typeface="Arial"/>
        <a:buChar char="•"/>
        <a:defRPr sz="28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7.emf"/><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101604" y="6152253"/>
            <a:ext cx="6997700" cy="577081"/>
          </a:xfrm>
          <a:prstGeom prst="rect">
            <a:avLst/>
          </a:prstGeom>
        </p:spPr>
        <p:txBody>
          <a:bodyPr wrap="square">
            <a:spAutoFit/>
          </a:bodyPr>
          <a:lstStyle/>
          <a:p>
            <a:r>
              <a:rPr lang="en-US" sz="1050" i="1" dirty="0">
                <a:solidFill>
                  <a:schemeClr val="bg1"/>
                </a:solidFill>
              </a:rPr>
              <a:t>Information, data and concepts embodied in this document are proprietary to </a:t>
            </a:r>
            <a:r>
              <a:rPr lang="en-US" sz="1050" i="1" dirty="0" err="1">
                <a:solidFill>
                  <a:schemeClr val="bg1"/>
                </a:solidFill>
              </a:rPr>
              <a:t>MarketAtomy</a:t>
            </a:r>
            <a:r>
              <a:rPr lang="en-US" sz="1050" i="1" dirty="0">
                <a:solidFill>
                  <a:schemeClr val="bg1"/>
                </a:solidFill>
              </a:rPr>
              <a:t>, LLC and are strictly confidential and are supplied on the understanding that they will be held confidentially and not disclosed to third parties without the prior written</a:t>
            </a:r>
            <a:r>
              <a:rPr lang="en-US" sz="1050" dirty="0">
                <a:solidFill>
                  <a:schemeClr val="bg1"/>
                </a:solidFill>
              </a:rPr>
              <a:t> </a:t>
            </a:r>
            <a:r>
              <a:rPr lang="en-US" sz="1050" i="1" dirty="0">
                <a:solidFill>
                  <a:schemeClr val="bg1"/>
                </a:solidFill>
              </a:rPr>
              <a:t>consent of </a:t>
            </a:r>
            <a:r>
              <a:rPr lang="en-US" sz="1050" i="1" dirty="0" err="1">
                <a:solidFill>
                  <a:schemeClr val="bg1"/>
                </a:solidFill>
              </a:rPr>
              <a:t>MarketAtomy</a:t>
            </a:r>
            <a:r>
              <a:rPr lang="en-US" sz="1050" i="1" dirty="0">
                <a:solidFill>
                  <a:schemeClr val="bg1"/>
                </a:solidFill>
              </a:rPr>
              <a:t>, LLC. </a:t>
            </a:r>
            <a:r>
              <a:rPr lang="en-US" sz="1050" dirty="0">
                <a:solidFill>
                  <a:schemeClr val="bg1"/>
                </a:solidFill>
              </a:rPr>
              <a:t>© Copyright 2019 - </a:t>
            </a:r>
            <a:r>
              <a:rPr lang="en-US" sz="1050" dirty="0" err="1">
                <a:solidFill>
                  <a:schemeClr val="bg1"/>
                </a:solidFill>
              </a:rPr>
              <a:t>MarketAtomy</a:t>
            </a:r>
            <a:endParaRPr lang="en-US" sz="1050" dirty="0">
              <a:solidFill>
                <a:schemeClr val="bg1"/>
              </a:solidFill>
            </a:endParaRPr>
          </a:p>
        </p:txBody>
      </p:sp>
      <p:sp>
        <p:nvSpPr>
          <p:cNvPr id="8" name="TextBox 7">
            <a:extLst>
              <a:ext uri="{FF2B5EF4-FFF2-40B4-BE49-F238E27FC236}">
                <a16:creationId xmlns:a16="http://schemas.microsoft.com/office/drawing/2014/main" id="{B85846CC-B6A8-C343-A123-CCE4B1E89B6F}"/>
              </a:ext>
            </a:extLst>
          </p:cNvPr>
          <p:cNvSpPr txBox="1"/>
          <p:nvPr/>
        </p:nvSpPr>
        <p:spPr>
          <a:xfrm>
            <a:off x="372096" y="1697680"/>
            <a:ext cx="8408586" cy="707886"/>
          </a:xfrm>
          <a:prstGeom prst="rect">
            <a:avLst/>
          </a:prstGeom>
          <a:noFill/>
        </p:spPr>
        <p:txBody>
          <a:bodyPr wrap="square" rtlCol="0">
            <a:spAutoFit/>
          </a:bodyPr>
          <a:lstStyle/>
          <a:p>
            <a:pPr algn="ctr"/>
            <a:r>
              <a:rPr lang="en-US" sz="4000" b="1" dirty="0"/>
              <a:t>Business Health Check Assessment</a:t>
            </a:r>
          </a:p>
        </p:txBody>
      </p:sp>
      <p:sp>
        <p:nvSpPr>
          <p:cNvPr id="9" name="TextBox 8">
            <a:extLst>
              <a:ext uri="{FF2B5EF4-FFF2-40B4-BE49-F238E27FC236}">
                <a16:creationId xmlns:a16="http://schemas.microsoft.com/office/drawing/2014/main" id="{D6178DC9-FB7C-1040-8D9A-8BB1D86B2451}"/>
              </a:ext>
            </a:extLst>
          </p:cNvPr>
          <p:cNvSpPr txBox="1"/>
          <p:nvPr/>
        </p:nvSpPr>
        <p:spPr>
          <a:xfrm>
            <a:off x="1854200" y="2659217"/>
            <a:ext cx="6731391" cy="3416320"/>
          </a:xfrm>
          <a:prstGeom prst="rect">
            <a:avLst/>
          </a:prstGeom>
          <a:noFill/>
        </p:spPr>
        <p:txBody>
          <a:bodyPr wrap="square" rtlCol="0">
            <a:spAutoFit/>
          </a:bodyPr>
          <a:lstStyle/>
          <a:p>
            <a:pPr marL="285750" indent="-285750">
              <a:buFont typeface="Arial" panose="020B0604020202020204" pitchFamily="34" charset="0"/>
              <a:buChar char="•"/>
            </a:pPr>
            <a:r>
              <a:rPr lang="en-US" dirty="0"/>
              <a:t>Designed to assist established small and medium businesses (SMBs) in Vision Clarification and Identifying potential gaps that could interfere with healthy growth. </a:t>
            </a:r>
          </a:p>
          <a:p>
            <a:pPr marL="742950" lvl="1" indent="-285750">
              <a:buFont typeface="Arial" panose="020B0604020202020204" pitchFamily="34" charset="0"/>
              <a:buChar char="•"/>
            </a:pPr>
            <a:r>
              <a:rPr lang="en-US" dirty="0"/>
              <a:t>130</a:t>
            </a:r>
            <a:r>
              <a:rPr lang="en-US" u="sng" dirty="0"/>
              <a:t>+</a:t>
            </a:r>
            <a:r>
              <a:rPr lang="en-US" dirty="0"/>
              <a:t>  </a:t>
            </a:r>
            <a:r>
              <a:rPr lang="en-US" i="1" dirty="0"/>
              <a:t>survey-based</a:t>
            </a:r>
            <a:r>
              <a:rPr lang="en-US" dirty="0"/>
              <a:t> assessment questionnaire</a:t>
            </a:r>
          </a:p>
          <a:p>
            <a:pPr marL="742950" lvl="1" indent="-285750">
              <a:buFont typeface="Arial" panose="020B0604020202020204" pitchFamily="34" charset="0"/>
              <a:buChar char="•"/>
            </a:pPr>
            <a:r>
              <a:rPr lang="en-US" dirty="0"/>
              <a:t>20 Interdependent Key Performance Indicators</a:t>
            </a:r>
          </a:p>
          <a:p>
            <a:pPr marL="742950" lvl="1" indent="-285750">
              <a:buFont typeface="Arial" panose="020B0604020202020204" pitchFamily="34" charset="0"/>
              <a:buChar char="•"/>
            </a:pPr>
            <a:r>
              <a:rPr lang="en-US" dirty="0"/>
              <a:t>Nested down to 5 Critical Assessment Areas</a:t>
            </a:r>
          </a:p>
          <a:p>
            <a:pPr marL="1257300" lvl="2" indent="-342900">
              <a:buFont typeface="+mj-lt"/>
              <a:buAutoNum type="arabicPeriod"/>
            </a:pPr>
            <a:r>
              <a:rPr lang="en-US" i="1" dirty="0"/>
              <a:t>Foundational Structure</a:t>
            </a:r>
          </a:p>
          <a:p>
            <a:pPr marL="1257300" lvl="2" indent="-342900">
              <a:buFont typeface="+mj-lt"/>
              <a:buAutoNum type="arabicPeriod"/>
            </a:pPr>
            <a:r>
              <a:rPr lang="en-US" i="1" dirty="0"/>
              <a:t>Financial Position</a:t>
            </a:r>
          </a:p>
          <a:p>
            <a:pPr marL="1257300" lvl="2" indent="-342900">
              <a:buFont typeface="+mj-lt"/>
              <a:buAutoNum type="arabicPeriod"/>
            </a:pPr>
            <a:r>
              <a:rPr lang="en-US" i="1" dirty="0"/>
              <a:t>Sales/Marketing</a:t>
            </a:r>
          </a:p>
          <a:p>
            <a:pPr marL="1257300" lvl="2" indent="-342900">
              <a:buFont typeface="+mj-lt"/>
              <a:buAutoNum type="arabicPeriod"/>
            </a:pPr>
            <a:r>
              <a:rPr lang="en-US" i="1" dirty="0"/>
              <a:t>Product/Service Viability</a:t>
            </a:r>
            <a:r>
              <a:rPr lang="en-US" dirty="0"/>
              <a:t> </a:t>
            </a:r>
          </a:p>
          <a:p>
            <a:pPr marL="1257300" lvl="2" indent="-342900">
              <a:buFont typeface="+mj-lt"/>
              <a:buAutoNum type="arabicPeriod"/>
            </a:pPr>
            <a:r>
              <a:rPr lang="en-US" i="1" dirty="0"/>
              <a:t>Health &amp; Wellbeing</a:t>
            </a:r>
            <a:r>
              <a:rPr lang="en-US" dirty="0"/>
              <a:t> </a:t>
            </a:r>
          </a:p>
          <a:p>
            <a:pPr marL="1200150" lvl="2" indent="-285750">
              <a:buFont typeface="Arial" panose="020B0604020202020204" pitchFamily="34" charset="0"/>
              <a:buChar char="•"/>
            </a:pPr>
            <a:endParaRPr lang="en-US" dirty="0"/>
          </a:p>
        </p:txBody>
      </p:sp>
      <p:pic>
        <p:nvPicPr>
          <p:cNvPr id="10" name="Picture 9">
            <a:extLst>
              <a:ext uri="{FF2B5EF4-FFF2-40B4-BE49-F238E27FC236}">
                <a16:creationId xmlns:a16="http://schemas.microsoft.com/office/drawing/2014/main" id="{BA1C0323-E875-5442-93C3-2DA18A33604D}"/>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304360" y="2433351"/>
            <a:ext cx="1624457" cy="2123877"/>
          </a:xfrm>
          <a:prstGeom prst="rect">
            <a:avLst/>
          </a:prstGeom>
        </p:spPr>
      </p:pic>
      <p:sp>
        <p:nvSpPr>
          <p:cNvPr id="2" name="TextBox 1">
            <a:extLst>
              <a:ext uri="{FF2B5EF4-FFF2-40B4-BE49-F238E27FC236}">
                <a16:creationId xmlns:a16="http://schemas.microsoft.com/office/drawing/2014/main" id="{A621D59B-D027-694F-9E2A-DADCDD42BC4B}"/>
              </a:ext>
            </a:extLst>
          </p:cNvPr>
          <p:cNvSpPr txBox="1"/>
          <p:nvPr/>
        </p:nvSpPr>
        <p:spPr>
          <a:xfrm>
            <a:off x="3280228" y="2262100"/>
            <a:ext cx="3004457" cy="369332"/>
          </a:xfrm>
          <a:prstGeom prst="rect">
            <a:avLst/>
          </a:prstGeom>
          <a:noFill/>
        </p:spPr>
        <p:txBody>
          <a:bodyPr wrap="square" rtlCol="0">
            <a:spAutoFit/>
          </a:bodyPr>
          <a:lstStyle/>
          <a:p>
            <a:pPr algn="ctr"/>
            <a:r>
              <a:rPr lang="en-US" b="1" dirty="0"/>
              <a:t>Phase 1 Development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B04334-01EB-9E40-AD38-7CF5A2D6F557}"/>
              </a:ext>
            </a:extLst>
          </p:cNvPr>
          <p:cNvSpPr/>
          <p:nvPr/>
        </p:nvSpPr>
        <p:spPr>
          <a:xfrm>
            <a:off x="0" y="937442"/>
            <a:ext cx="9144000" cy="5115698"/>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E41EF76-111D-BE4C-BB74-BE48CAD60BBA}"/>
              </a:ext>
            </a:extLst>
          </p:cNvPr>
          <p:cNvSpPr txBox="1"/>
          <p:nvPr/>
        </p:nvSpPr>
        <p:spPr>
          <a:xfrm>
            <a:off x="751977" y="1234727"/>
            <a:ext cx="6612184" cy="461665"/>
          </a:xfrm>
          <a:prstGeom prst="rect">
            <a:avLst/>
          </a:prstGeom>
          <a:noFill/>
        </p:spPr>
        <p:txBody>
          <a:bodyPr wrap="square" rtlCol="0">
            <a:spAutoFit/>
          </a:bodyPr>
          <a:lstStyle/>
          <a:p>
            <a:r>
              <a:rPr lang="en-US" sz="2400" b="1" dirty="0"/>
              <a:t>PHASE II and PARTNERING POSSIBILITIES</a:t>
            </a:r>
          </a:p>
        </p:txBody>
      </p:sp>
      <p:pic>
        <p:nvPicPr>
          <p:cNvPr id="42" name="Picture 41">
            <a:extLst>
              <a:ext uri="{FF2B5EF4-FFF2-40B4-BE49-F238E27FC236}">
                <a16:creationId xmlns:a16="http://schemas.microsoft.com/office/drawing/2014/main" id="{BA1C0323-E875-5442-93C3-2DA18A33604D}"/>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56608" y="3037731"/>
            <a:ext cx="1624457" cy="2123877"/>
          </a:xfrm>
          <a:prstGeom prst="rect">
            <a:avLst/>
          </a:prstGeom>
        </p:spPr>
      </p:pic>
      <p:sp>
        <p:nvSpPr>
          <p:cNvPr id="9" name="Content Placeholder 5">
            <a:extLst>
              <a:ext uri="{FF2B5EF4-FFF2-40B4-BE49-F238E27FC236}">
                <a16:creationId xmlns:a16="http://schemas.microsoft.com/office/drawing/2014/main" id="{8277B70C-E9F6-4F4F-B98E-A74D598934CF}"/>
              </a:ext>
            </a:extLst>
          </p:cNvPr>
          <p:cNvSpPr>
            <a:spLocks noGrp="1"/>
          </p:cNvSpPr>
          <p:nvPr>
            <p:ph idx="1"/>
          </p:nvPr>
        </p:nvSpPr>
        <p:spPr>
          <a:xfrm>
            <a:off x="1647371" y="1696392"/>
            <a:ext cx="6468767" cy="3732858"/>
          </a:xfrm>
        </p:spPr>
        <p:txBody>
          <a:bodyPr>
            <a:normAutofit/>
          </a:bodyPr>
          <a:lstStyle/>
          <a:p>
            <a:r>
              <a:rPr lang="en-US" sz="1800" b="1" dirty="0">
                <a:latin typeface="Arial" panose="020B0604020202020204" pitchFamily="34" charset="0"/>
                <a:cs typeface="Arial" panose="020B0604020202020204" pitchFamily="34" charset="0"/>
              </a:rPr>
              <a:t>Phase II of the BHC will involve:</a:t>
            </a:r>
          </a:p>
          <a:p>
            <a:pPr lvl="1"/>
            <a:r>
              <a:rPr lang="en-US" sz="1600" dirty="0">
                <a:latin typeface="Arial" panose="020B0604020202020204" pitchFamily="34" charset="0"/>
                <a:cs typeface="Arial" panose="020B0604020202020204" pitchFamily="34" charset="0"/>
              </a:rPr>
              <a:t>Incorporating AI functionality into the assessment platform to customize experience to the individual.</a:t>
            </a:r>
          </a:p>
          <a:p>
            <a:pPr lvl="1"/>
            <a:r>
              <a:rPr lang="en-US" sz="1600" dirty="0">
                <a:latin typeface="Arial" panose="020B0604020202020204" pitchFamily="34" charset="0"/>
                <a:cs typeface="Arial" panose="020B0604020202020204" pitchFamily="34" charset="0"/>
              </a:rPr>
              <a:t>Incorporating an ongoing progress assessment platform to monitor growth process periodically</a:t>
            </a:r>
          </a:p>
          <a:p>
            <a:r>
              <a:rPr lang="en-US" sz="1800" b="1" dirty="0">
                <a:latin typeface="Arial" panose="020B0604020202020204" pitchFamily="34" charset="0"/>
                <a:cs typeface="Arial" panose="020B0604020202020204" pitchFamily="34" charset="0"/>
              </a:rPr>
              <a:t>Currently exploring partnering with UCF to create an extended learning option (N.E.X.T.) for graduates of the I-Corps Program</a:t>
            </a:r>
          </a:p>
          <a:p>
            <a:pPr lvl="1"/>
            <a:r>
              <a:rPr lang="en-US" sz="1600" dirty="0">
                <a:latin typeface="Arial" panose="020B0604020202020204" pitchFamily="34" charset="0"/>
                <a:cs typeface="Arial" panose="020B0604020202020204" pitchFamily="34" charset="0"/>
              </a:rPr>
              <a:t>BHC would be utilized as a monitoring tool for individuals accepted into the N.E.X.T. program</a:t>
            </a:r>
          </a:p>
          <a:p>
            <a:pPr lvl="1"/>
            <a:r>
              <a:rPr lang="en-US" sz="1600" dirty="0">
                <a:latin typeface="Arial" panose="020B0604020202020204" pitchFamily="34" charset="0"/>
                <a:cs typeface="Arial" panose="020B0604020202020204" pitchFamily="34" charset="0"/>
              </a:rPr>
              <a:t>Working with Tom O’Neil to procure funding dollars through the National Science Foundation</a:t>
            </a:r>
            <a:r>
              <a:rPr lang="en-US" sz="14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10719920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8968E5-93F6-7B49-9F7A-6C991E552041}"/>
              </a:ext>
            </a:extLst>
          </p:cNvPr>
          <p:cNvSpPr txBox="1">
            <a:spLocks/>
          </p:cNvSpPr>
          <p:nvPr/>
        </p:nvSpPr>
        <p:spPr>
          <a:xfrm>
            <a:off x="609600" y="1041400"/>
            <a:ext cx="8229600" cy="7112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000" b="1" kern="1200">
                <a:solidFill>
                  <a:srgbClr val="FF0000"/>
                </a:solidFill>
                <a:latin typeface="+mj-lt"/>
                <a:ea typeface="+mj-ea"/>
                <a:cs typeface="+mj-cs"/>
              </a:defRPr>
            </a:lvl1pPr>
          </a:lstStyle>
          <a:p>
            <a:r>
              <a:rPr lang="en-US" dirty="0">
                <a:solidFill>
                  <a:schemeClr val="tx1"/>
                </a:solidFill>
                <a:latin typeface="Arial" panose="020B0604020202020204" pitchFamily="34" charset="0"/>
                <a:cs typeface="Arial" panose="020B0604020202020204" pitchFamily="34" charset="0"/>
              </a:rPr>
              <a:t>Reasoning</a:t>
            </a:r>
          </a:p>
        </p:txBody>
      </p:sp>
      <p:pic>
        <p:nvPicPr>
          <p:cNvPr id="8" name="Picture 7">
            <a:extLst>
              <a:ext uri="{FF2B5EF4-FFF2-40B4-BE49-F238E27FC236}">
                <a16:creationId xmlns:a16="http://schemas.microsoft.com/office/drawing/2014/main" id="{51455FBD-0E6F-6E4C-95F8-F25320B87F38}"/>
              </a:ext>
            </a:extLst>
          </p:cNvPr>
          <p:cNvPicPr>
            <a:picLocks noChangeAspect="1"/>
          </p:cNvPicPr>
          <p:nvPr/>
        </p:nvPicPr>
        <p:blipFill>
          <a:blip r:embed="rId3"/>
          <a:stretch>
            <a:fillRect/>
          </a:stretch>
        </p:blipFill>
        <p:spPr>
          <a:xfrm>
            <a:off x="5196114" y="3083691"/>
            <a:ext cx="3817257" cy="2732909"/>
          </a:xfrm>
          <a:prstGeom prst="rect">
            <a:avLst/>
          </a:prstGeom>
        </p:spPr>
      </p:pic>
      <p:sp>
        <p:nvSpPr>
          <p:cNvPr id="9" name="TextBox 8">
            <a:extLst>
              <a:ext uri="{FF2B5EF4-FFF2-40B4-BE49-F238E27FC236}">
                <a16:creationId xmlns:a16="http://schemas.microsoft.com/office/drawing/2014/main" id="{09D50223-C3C0-B14D-A7F7-AE92988D1DC4}"/>
              </a:ext>
            </a:extLst>
          </p:cNvPr>
          <p:cNvSpPr txBox="1"/>
          <p:nvPr/>
        </p:nvSpPr>
        <p:spPr>
          <a:xfrm>
            <a:off x="609600" y="1862097"/>
            <a:ext cx="7348538" cy="4431983"/>
          </a:xfrm>
          <a:prstGeom prst="rect">
            <a:avLst/>
          </a:prstGeom>
          <a:noFill/>
        </p:spPr>
        <p:txBody>
          <a:bodyPr wrap="square" rtlCol="0">
            <a:spAutoFit/>
          </a:bodyPr>
          <a:lstStyle/>
          <a:p>
            <a:pPr marL="285750" indent="-285750">
              <a:spcBef>
                <a:spcPts val="1200"/>
              </a:spcBef>
              <a:buFont typeface="Arial" panose="020B0604020202020204" pitchFamily="34" charset="0"/>
              <a:buChar char="•"/>
            </a:pPr>
            <a:r>
              <a:rPr lang="en-US" dirty="0"/>
              <a:t>Most owners of small and medium businesses don’t know what they don’t know until the time for resolution has passed</a:t>
            </a:r>
          </a:p>
          <a:p>
            <a:pPr marL="285750" indent="-285750">
              <a:spcBef>
                <a:spcPts val="1200"/>
              </a:spcBef>
              <a:buFont typeface="Arial" panose="020B0604020202020204" pitchFamily="34" charset="0"/>
              <a:buChar char="•"/>
            </a:pPr>
            <a:r>
              <a:rPr lang="en-US" dirty="0"/>
              <a:t>The </a:t>
            </a:r>
            <a:r>
              <a:rPr lang="en-US" b="1" dirty="0"/>
              <a:t>Business Health Check </a:t>
            </a:r>
            <a:r>
              <a:rPr lang="en-US" dirty="0"/>
              <a:t>assessment</a:t>
            </a:r>
            <a:r>
              <a:rPr lang="en-US" b="1" dirty="0"/>
              <a:t> (BHC) </a:t>
            </a:r>
            <a:r>
              <a:rPr lang="en-US" dirty="0"/>
              <a:t>can be the sanity check providing a comprehensive evaluation of the crucial success elements before they have a negative impact on overall growth</a:t>
            </a:r>
          </a:p>
          <a:p>
            <a:pPr marL="285750" indent="-285750">
              <a:spcBef>
                <a:spcPts val="1200"/>
              </a:spcBef>
              <a:buFont typeface="Arial" panose="020B0604020202020204" pitchFamily="34" charset="0"/>
              <a:buChar char="•"/>
            </a:pPr>
            <a:r>
              <a:rPr lang="en-US" dirty="0"/>
              <a:t>The process involves three stages:</a:t>
            </a:r>
          </a:p>
          <a:p>
            <a:pPr marL="742950" lvl="1" indent="-285750">
              <a:buFont typeface="Arial" panose="020B0604020202020204" pitchFamily="34" charset="0"/>
              <a:buChar char="•"/>
            </a:pPr>
            <a:r>
              <a:rPr lang="en-US" dirty="0"/>
              <a:t>Stage 1: Diagnostic testing</a:t>
            </a:r>
          </a:p>
          <a:p>
            <a:pPr marL="742950" lvl="1" indent="-285750">
              <a:buFont typeface="Arial" panose="020B0604020202020204" pitchFamily="34" charset="0"/>
              <a:buChar char="•"/>
            </a:pPr>
            <a:r>
              <a:rPr lang="en-US" dirty="0"/>
              <a:t>Stage 2: Initial assessment &amp; scoring</a:t>
            </a:r>
          </a:p>
          <a:p>
            <a:pPr marL="742950" lvl="1" indent="-285750">
              <a:buFont typeface="Arial" panose="020B0604020202020204" pitchFamily="34" charset="0"/>
              <a:buChar char="•"/>
            </a:pPr>
            <a:r>
              <a:rPr lang="en-US" dirty="0"/>
              <a:t>Stage 3: In-depth evaluation and </a:t>
            </a:r>
            <a:br>
              <a:rPr lang="en-US" dirty="0"/>
            </a:br>
            <a:r>
              <a:rPr lang="en-US" dirty="0"/>
              <a:t>recommendations by an experience </a:t>
            </a:r>
            <a:br>
              <a:rPr lang="en-US" dirty="0"/>
            </a:br>
            <a:r>
              <a:rPr lang="en-US" dirty="0"/>
              <a:t>business coach/mentor</a:t>
            </a:r>
          </a:p>
          <a:p>
            <a:pPr marL="285750" indent="-285750">
              <a:spcBef>
                <a:spcPts val="1200"/>
              </a:spcBef>
              <a:buFont typeface="Arial" panose="020B0604020202020204" pitchFamily="34" charset="0"/>
              <a:buChar char="•"/>
            </a:pPr>
            <a:r>
              <a:rPr lang="en-US" dirty="0"/>
              <a:t>The BHC is designed to address the 5 pillars</a:t>
            </a:r>
            <a:br>
              <a:rPr lang="en-US" dirty="0"/>
            </a:br>
            <a:r>
              <a:rPr lang="en-US" dirty="0"/>
              <a:t>of </a:t>
            </a:r>
            <a:r>
              <a:rPr lang="en-US" dirty="0" err="1"/>
              <a:t>MarketAtomy’s</a:t>
            </a:r>
            <a:r>
              <a:rPr lang="en-US" dirty="0"/>
              <a:t> programming concentration</a:t>
            </a:r>
          </a:p>
          <a:p>
            <a:pPr marL="1200150" lvl="2" indent="-285750">
              <a:buFont typeface="Arial" panose="020B0604020202020204" pitchFamily="34" charset="0"/>
              <a:buChar char="•"/>
            </a:pPr>
            <a:endParaRPr lang="en-US" dirty="0"/>
          </a:p>
        </p:txBody>
      </p:sp>
    </p:spTree>
    <p:extLst>
      <p:ext uri="{BB962C8B-B14F-4D97-AF65-F5344CB8AC3E}">
        <p14:creationId xmlns:p14="http://schemas.microsoft.com/office/powerpoint/2010/main" val="30415137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AF4382-6868-41E3-85BD-1A0E9FCEE4D0}"/>
              </a:ext>
            </a:extLst>
          </p:cNvPr>
          <p:cNvSpPr>
            <a:spLocks noGrp="1"/>
          </p:cNvSpPr>
          <p:nvPr>
            <p:ph type="title"/>
          </p:nvPr>
        </p:nvSpPr>
        <p:spPr/>
        <p:txBody>
          <a:bodyPr>
            <a:normAutofit/>
          </a:bodyPr>
          <a:lstStyle/>
          <a:p>
            <a:r>
              <a:rPr lang="en-US" dirty="0">
                <a:solidFill>
                  <a:schemeClr val="tx1"/>
                </a:solidFill>
                <a:latin typeface="Arial" panose="020B0604020202020204" pitchFamily="34" charset="0"/>
                <a:cs typeface="Arial" panose="020B0604020202020204" pitchFamily="34" charset="0"/>
              </a:rPr>
              <a:t>Approach</a:t>
            </a:r>
          </a:p>
        </p:txBody>
      </p:sp>
      <p:sp>
        <p:nvSpPr>
          <p:cNvPr id="5" name="Content Placeholder 4">
            <a:extLst>
              <a:ext uri="{FF2B5EF4-FFF2-40B4-BE49-F238E27FC236}">
                <a16:creationId xmlns:a16="http://schemas.microsoft.com/office/drawing/2014/main" id="{DF42787C-56F6-431E-B94D-9BDE66961B45}"/>
              </a:ext>
            </a:extLst>
          </p:cNvPr>
          <p:cNvSpPr>
            <a:spLocks noGrp="1"/>
          </p:cNvSpPr>
          <p:nvPr>
            <p:ph idx="1"/>
          </p:nvPr>
        </p:nvSpPr>
        <p:spPr>
          <a:xfrm>
            <a:off x="628650" y="1746040"/>
            <a:ext cx="7886700" cy="4222960"/>
          </a:xfrm>
        </p:spPr>
        <p:txBody>
          <a:bodyPr>
            <a:normAutofit fontScale="77500" lnSpcReduction="20000"/>
          </a:bodyPr>
          <a:lstStyle/>
          <a:p>
            <a:r>
              <a:rPr lang="en-US" sz="2100" dirty="0">
                <a:latin typeface="Arial" panose="020B0604020202020204" pitchFamily="34" charset="0"/>
                <a:cs typeface="Arial" panose="020B0604020202020204" pitchFamily="34" charset="0"/>
              </a:rPr>
              <a:t>Assessment Questions cover 20 different Key Performance areas as shown below:</a:t>
            </a:r>
          </a:p>
          <a:p>
            <a:endParaRPr lang="en-US" sz="1800" dirty="0">
              <a:latin typeface="Arial" panose="020B0604020202020204" pitchFamily="34" charset="0"/>
              <a:cs typeface="Arial" panose="020B0604020202020204" pitchFamily="34" charset="0"/>
            </a:endParaRPr>
          </a:p>
          <a:p>
            <a:endParaRPr lang="en-US" sz="1800" dirty="0">
              <a:latin typeface="Arial" panose="020B0604020202020204" pitchFamily="34" charset="0"/>
              <a:cs typeface="Arial" panose="020B0604020202020204" pitchFamily="34" charset="0"/>
            </a:endParaRPr>
          </a:p>
          <a:p>
            <a:endParaRPr lang="en-US" sz="1800" dirty="0">
              <a:latin typeface="Arial" panose="020B0604020202020204" pitchFamily="34" charset="0"/>
              <a:cs typeface="Arial" panose="020B0604020202020204" pitchFamily="34" charset="0"/>
            </a:endParaRPr>
          </a:p>
          <a:p>
            <a:endParaRPr lang="en-US" sz="1800" dirty="0">
              <a:latin typeface="Arial" panose="020B0604020202020204" pitchFamily="34" charset="0"/>
              <a:cs typeface="Arial" panose="020B0604020202020204" pitchFamily="34" charset="0"/>
            </a:endParaRPr>
          </a:p>
          <a:p>
            <a:br>
              <a:rPr lang="en-US" sz="1800" dirty="0">
                <a:latin typeface="Arial" panose="020B0604020202020204" pitchFamily="34" charset="0"/>
                <a:cs typeface="Arial" panose="020B0604020202020204" pitchFamily="34" charset="0"/>
              </a:rPr>
            </a:br>
            <a:br>
              <a:rPr lang="en-US" sz="1800" dirty="0">
                <a:latin typeface="Arial" panose="020B0604020202020204" pitchFamily="34" charset="0"/>
                <a:cs typeface="Arial" panose="020B0604020202020204" pitchFamily="34" charset="0"/>
              </a:rPr>
            </a:br>
            <a:br>
              <a:rPr lang="en-US" sz="1800" dirty="0">
                <a:latin typeface="Arial" panose="020B0604020202020204" pitchFamily="34" charset="0"/>
                <a:cs typeface="Arial" panose="020B0604020202020204" pitchFamily="34" charset="0"/>
              </a:rPr>
            </a:br>
            <a:endParaRPr lang="en-US" sz="1800" dirty="0">
              <a:latin typeface="Arial" panose="020B0604020202020204" pitchFamily="34" charset="0"/>
              <a:cs typeface="Arial" panose="020B0604020202020204" pitchFamily="34" charset="0"/>
            </a:endParaRPr>
          </a:p>
          <a:p>
            <a:endParaRPr lang="en-US" sz="1800" dirty="0">
              <a:latin typeface="Arial" panose="020B0604020202020204" pitchFamily="34" charset="0"/>
              <a:cs typeface="Arial" panose="020B0604020202020204" pitchFamily="34" charset="0"/>
            </a:endParaRPr>
          </a:p>
          <a:p>
            <a:endParaRPr lang="en-US" sz="1800" dirty="0">
              <a:latin typeface="Arial" panose="020B0604020202020204" pitchFamily="34" charset="0"/>
              <a:cs typeface="Arial" panose="020B0604020202020204" pitchFamily="34" charset="0"/>
            </a:endParaRPr>
          </a:p>
          <a:p>
            <a:endParaRPr lang="en-US" sz="1800" dirty="0"/>
          </a:p>
          <a:p>
            <a:endParaRPr lang="en-US" sz="1800" dirty="0"/>
          </a:p>
          <a:p>
            <a:endParaRPr lang="en-US" sz="1800" dirty="0"/>
          </a:p>
          <a:p>
            <a:r>
              <a:rPr lang="en-US" sz="2100" dirty="0">
                <a:latin typeface="Arial" panose="020B0604020202020204" pitchFamily="34" charset="0"/>
                <a:cs typeface="Arial" panose="020B0604020202020204" pitchFamily="34" charset="0"/>
              </a:rPr>
              <a:t>Each section has 5-19 questions</a:t>
            </a:r>
          </a:p>
          <a:p>
            <a:r>
              <a:rPr lang="en-US" sz="2100" dirty="0">
                <a:latin typeface="Arial" panose="020B0604020202020204" pitchFamily="34" charset="0"/>
                <a:cs typeface="Arial" panose="020B0604020202020204" pitchFamily="34" charset="0"/>
              </a:rPr>
              <a:t>Each question is assigned a point value</a:t>
            </a:r>
          </a:p>
          <a:p>
            <a:pPr lvl="1"/>
            <a:r>
              <a:rPr lang="en-US" sz="1500" dirty="0">
                <a:latin typeface="Arial" panose="020B0604020202020204" pitchFamily="34" charset="0"/>
                <a:cs typeface="Arial" panose="020B0604020202020204" pitchFamily="34" charset="0"/>
              </a:rPr>
              <a:t>Responses “add”, “subtract” or have “no impact” on the probability of success</a:t>
            </a:r>
          </a:p>
          <a:p>
            <a:r>
              <a:rPr lang="en-US" sz="2100" dirty="0">
                <a:latin typeface="Arial" panose="020B0604020202020204" pitchFamily="34" charset="0"/>
                <a:cs typeface="Arial" panose="020B0604020202020204" pitchFamily="34" charset="0"/>
              </a:rPr>
              <a:t>Assessment time: approximately 30-45 minutes</a:t>
            </a:r>
          </a:p>
          <a:p>
            <a:pPr marL="685800" lvl="1" indent="-342900">
              <a:buFont typeface="+mj-lt"/>
              <a:buAutoNum type="arabicPeriod"/>
            </a:pPr>
            <a:endParaRPr lang="en-US" sz="1500" dirty="0"/>
          </a:p>
        </p:txBody>
      </p:sp>
      <p:graphicFrame>
        <p:nvGraphicFramePr>
          <p:cNvPr id="6" name="Table 4">
            <a:extLst>
              <a:ext uri="{FF2B5EF4-FFF2-40B4-BE49-F238E27FC236}">
                <a16:creationId xmlns:a16="http://schemas.microsoft.com/office/drawing/2014/main" id="{F9F4E7DD-CC16-42EF-9A66-7882ADB67C37}"/>
              </a:ext>
            </a:extLst>
          </p:cNvPr>
          <p:cNvGraphicFramePr>
            <a:graphicFrameLocks/>
          </p:cNvGraphicFramePr>
          <p:nvPr>
            <p:extLst>
              <p:ext uri="{D42A27DB-BD31-4B8C-83A1-F6EECF244321}">
                <p14:modId xmlns:p14="http://schemas.microsoft.com/office/powerpoint/2010/main" val="3838499586"/>
              </p:ext>
            </p:extLst>
          </p:nvPr>
        </p:nvGraphicFramePr>
        <p:xfrm>
          <a:off x="2896045" y="2324069"/>
          <a:ext cx="3713920" cy="2452493"/>
        </p:xfrm>
        <a:graphic>
          <a:graphicData uri="http://schemas.openxmlformats.org/drawingml/2006/table">
            <a:tbl>
              <a:tblPr firstRow="1" bandRow="1">
                <a:tableStyleId>{5C22544A-7EE6-4342-B048-85BDC9FD1C3A}</a:tableStyleId>
              </a:tblPr>
              <a:tblGrid>
                <a:gridCol w="1884515">
                  <a:extLst>
                    <a:ext uri="{9D8B030D-6E8A-4147-A177-3AD203B41FA5}">
                      <a16:colId xmlns:a16="http://schemas.microsoft.com/office/drawing/2014/main" val="4112407405"/>
                    </a:ext>
                  </a:extLst>
                </a:gridCol>
                <a:gridCol w="1829405">
                  <a:extLst>
                    <a:ext uri="{9D8B030D-6E8A-4147-A177-3AD203B41FA5}">
                      <a16:colId xmlns:a16="http://schemas.microsoft.com/office/drawing/2014/main" val="3376890363"/>
                    </a:ext>
                  </a:extLst>
                </a:gridCol>
              </a:tblGrid>
              <a:tr h="275232">
                <a:tc>
                  <a:txBody>
                    <a:bodyPr/>
                    <a:lstStyle/>
                    <a:p>
                      <a:pPr algn="ctr"/>
                      <a:r>
                        <a:rPr lang="en-US" sz="900" dirty="0">
                          <a:latin typeface="Arial" panose="020B0604020202020204" pitchFamily="34" charset="0"/>
                          <a:cs typeface="Arial" panose="020B0604020202020204" pitchFamily="34" charset="0"/>
                        </a:rPr>
                        <a:t>Section Topic</a:t>
                      </a:r>
                    </a:p>
                  </a:txBody>
                  <a:tcPr marL="68580" marR="68580" marT="34290" marB="34290"/>
                </a:tc>
                <a:tc>
                  <a:txBody>
                    <a:bodyPr/>
                    <a:lstStyle/>
                    <a:p>
                      <a:pPr algn="ctr"/>
                      <a:r>
                        <a:rPr lang="en-US" sz="900" dirty="0">
                          <a:latin typeface="Arial" panose="020B0604020202020204" pitchFamily="34" charset="0"/>
                          <a:cs typeface="Arial" panose="020B0604020202020204" pitchFamily="34" charset="0"/>
                        </a:rPr>
                        <a:t>Section Topic</a:t>
                      </a:r>
                    </a:p>
                  </a:txBody>
                  <a:tcPr marL="68580" marR="68580" marT="34290" marB="34290"/>
                </a:tc>
                <a:extLst>
                  <a:ext uri="{0D108BD9-81ED-4DB2-BD59-A6C34878D82A}">
                    <a16:rowId xmlns:a16="http://schemas.microsoft.com/office/drawing/2014/main" val="1239167036"/>
                  </a:ext>
                </a:extLst>
              </a:tr>
              <a:tr h="209854">
                <a:tc>
                  <a:txBody>
                    <a:bodyPr/>
                    <a:lstStyle/>
                    <a:p>
                      <a:r>
                        <a:rPr lang="en-US" sz="900" dirty="0">
                          <a:latin typeface="Arial" panose="020B0604020202020204" pitchFamily="34" charset="0"/>
                          <a:cs typeface="Arial" panose="020B0604020202020204" pitchFamily="34" charset="0"/>
                        </a:rPr>
                        <a:t>Business Preparation</a:t>
                      </a:r>
                    </a:p>
                  </a:txBody>
                  <a:tcPr marL="68580" marR="68580" marT="34290" marB="34290"/>
                </a:tc>
                <a:tc>
                  <a:txBody>
                    <a:bodyPr/>
                    <a:lstStyle/>
                    <a:p>
                      <a:r>
                        <a:rPr lang="en-US" sz="900" dirty="0">
                          <a:latin typeface="Arial" panose="020B0604020202020204" pitchFamily="34" charset="0"/>
                          <a:cs typeface="Arial" panose="020B0604020202020204" pitchFamily="34" charset="0"/>
                        </a:rPr>
                        <a:t>Sales</a:t>
                      </a:r>
                    </a:p>
                  </a:txBody>
                  <a:tcPr marL="68580" marR="68580" marT="34290" marB="34290"/>
                </a:tc>
                <a:extLst>
                  <a:ext uri="{0D108BD9-81ED-4DB2-BD59-A6C34878D82A}">
                    <a16:rowId xmlns:a16="http://schemas.microsoft.com/office/drawing/2014/main" val="4181226060"/>
                  </a:ext>
                </a:extLst>
              </a:tr>
              <a:tr h="209854">
                <a:tc>
                  <a:txBody>
                    <a:bodyPr/>
                    <a:lstStyle/>
                    <a:p>
                      <a:r>
                        <a:rPr lang="en-US" sz="900" dirty="0">
                          <a:latin typeface="Arial" panose="020B0604020202020204" pitchFamily="34" charset="0"/>
                          <a:cs typeface="Arial" panose="020B0604020202020204" pitchFamily="34" charset="0"/>
                        </a:rPr>
                        <a:t>Ownership Structure</a:t>
                      </a:r>
                    </a:p>
                  </a:txBody>
                  <a:tcPr marL="68580" marR="68580" marT="34290" marB="34290"/>
                </a:tc>
                <a:tc>
                  <a:txBody>
                    <a:bodyPr/>
                    <a:lstStyle/>
                    <a:p>
                      <a:r>
                        <a:rPr lang="en-US" sz="900" dirty="0">
                          <a:latin typeface="Arial" panose="020B0604020202020204" pitchFamily="34" charset="0"/>
                          <a:cs typeface="Arial" panose="020B0604020202020204" pitchFamily="34" charset="0"/>
                        </a:rPr>
                        <a:t>Customer Identification</a:t>
                      </a:r>
                    </a:p>
                  </a:txBody>
                  <a:tcPr marL="68580" marR="68580" marT="34290" marB="34290"/>
                </a:tc>
                <a:extLst>
                  <a:ext uri="{0D108BD9-81ED-4DB2-BD59-A6C34878D82A}">
                    <a16:rowId xmlns:a16="http://schemas.microsoft.com/office/drawing/2014/main" val="4094241224"/>
                  </a:ext>
                </a:extLst>
              </a:tr>
              <a:tr h="209854">
                <a:tc>
                  <a:txBody>
                    <a:bodyPr/>
                    <a:lstStyle/>
                    <a:p>
                      <a:r>
                        <a:rPr lang="en-US" sz="900" dirty="0">
                          <a:latin typeface="Arial" panose="020B0604020202020204" pitchFamily="34" charset="0"/>
                          <a:cs typeface="Arial" panose="020B0604020202020204" pitchFamily="34" charset="0"/>
                        </a:rPr>
                        <a:t>Business Funding Position</a:t>
                      </a:r>
                    </a:p>
                  </a:txBody>
                  <a:tcPr marL="68580" marR="68580" marT="34290" marB="34290"/>
                </a:tc>
                <a:tc>
                  <a:txBody>
                    <a:bodyPr/>
                    <a:lstStyle/>
                    <a:p>
                      <a:r>
                        <a:rPr lang="en-US" sz="900" dirty="0">
                          <a:latin typeface="Arial" panose="020B0604020202020204" pitchFamily="34" charset="0"/>
                          <a:cs typeface="Arial" panose="020B0604020202020204" pitchFamily="34" charset="0"/>
                        </a:rPr>
                        <a:t>Market Dynamics</a:t>
                      </a:r>
                    </a:p>
                  </a:txBody>
                  <a:tcPr marL="68580" marR="68580" marT="34290" marB="34290"/>
                </a:tc>
                <a:extLst>
                  <a:ext uri="{0D108BD9-81ED-4DB2-BD59-A6C34878D82A}">
                    <a16:rowId xmlns:a16="http://schemas.microsoft.com/office/drawing/2014/main" val="3997761310"/>
                  </a:ext>
                </a:extLst>
              </a:tr>
              <a:tr h="209854">
                <a:tc>
                  <a:txBody>
                    <a:bodyPr/>
                    <a:lstStyle/>
                    <a:p>
                      <a:r>
                        <a:rPr lang="en-US" sz="900" dirty="0">
                          <a:latin typeface="Arial" panose="020B0604020202020204" pitchFamily="34" charset="0"/>
                          <a:cs typeface="Arial" panose="020B0604020202020204" pitchFamily="34" charset="0"/>
                        </a:rPr>
                        <a:t>Business Milestone Achievements</a:t>
                      </a:r>
                    </a:p>
                  </a:txBody>
                  <a:tcPr marL="68580" marR="68580" marT="34290" marB="34290"/>
                </a:tc>
                <a:tc>
                  <a:txBody>
                    <a:bodyPr/>
                    <a:lstStyle/>
                    <a:p>
                      <a:r>
                        <a:rPr lang="en-US" sz="900" dirty="0">
                          <a:latin typeface="Arial" panose="020B0604020202020204" pitchFamily="34" charset="0"/>
                          <a:cs typeface="Arial" panose="020B0604020202020204" pitchFamily="34" charset="0"/>
                        </a:rPr>
                        <a:t>Marketing</a:t>
                      </a:r>
                    </a:p>
                  </a:txBody>
                  <a:tcPr marL="68580" marR="68580" marT="34290" marB="34290"/>
                </a:tc>
                <a:extLst>
                  <a:ext uri="{0D108BD9-81ED-4DB2-BD59-A6C34878D82A}">
                    <a16:rowId xmlns:a16="http://schemas.microsoft.com/office/drawing/2014/main" val="3534844425"/>
                  </a:ext>
                </a:extLst>
              </a:tr>
              <a:tr h="209854">
                <a:tc>
                  <a:txBody>
                    <a:bodyPr/>
                    <a:lstStyle/>
                    <a:p>
                      <a:r>
                        <a:rPr lang="en-US" sz="900" dirty="0">
                          <a:latin typeface="Arial" panose="020B0604020202020204" pitchFamily="34" charset="0"/>
                          <a:cs typeface="Arial" panose="020B0604020202020204" pitchFamily="34" charset="0"/>
                        </a:rPr>
                        <a:t>Business Structure &amp; Organization</a:t>
                      </a:r>
                    </a:p>
                  </a:txBody>
                  <a:tcPr marL="68580" marR="68580" marT="34290" marB="34290"/>
                </a:tc>
                <a:tc>
                  <a:txBody>
                    <a:bodyPr/>
                    <a:lstStyle/>
                    <a:p>
                      <a:r>
                        <a:rPr lang="en-US" sz="900" dirty="0">
                          <a:latin typeface="Arial" panose="020B0604020202020204" pitchFamily="34" charset="0"/>
                          <a:cs typeface="Arial" panose="020B0604020202020204" pitchFamily="34" charset="0"/>
                        </a:rPr>
                        <a:t>Financial Management</a:t>
                      </a:r>
                    </a:p>
                  </a:txBody>
                  <a:tcPr marL="68580" marR="68580" marT="34290" marB="34290"/>
                </a:tc>
                <a:extLst>
                  <a:ext uri="{0D108BD9-81ED-4DB2-BD59-A6C34878D82A}">
                    <a16:rowId xmlns:a16="http://schemas.microsoft.com/office/drawing/2014/main" val="2110435755"/>
                  </a:ext>
                </a:extLst>
              </a:tr>
              <a:tr h="209854">
                <a:tc>
                  <a:txBody>
                    <a:bodyPr/>
                    <a:lstStyle/>
                    <a:p>
                      <a:r>
                        <a:rPr lang="en-US" sz="900" dirty="0">
                          <a:latin typeface="Arial" panose="020B0604020202020204" pitchFamily="34" charset="0"/>
                          <a:cs typeface="Arial" panose="020B0604020202020204" pitchFamily="34" charset="0"/>
                        </a:rPr>
                        <a:t>Executive Management Team</a:t>
                      </a:r>
                    </a:p>
                  </a:txBody>
                  <a:tcPr marL="68580" marR="68580" marT="34290" marB="34290"/>
                </a:tc>
                <a:tc>
                  <a:txBody>
                    <a:bodyPr/>
                    <a:lstStyle/>
                    <a:p>
                      <a:r>
                        <a:rPr lang="en-US" sz="900" dirty="0">
                          <a:latin typeface="Arial" panose="020B0604020202020204" pitchFamily="34" charset="0"/>
                          <a:cs typeface="Arial" panose="020B0604020202020204" pitchFamily="34" charset="0"/>
                        </a:rPr>
                        <a:t>Pricing Models</a:t>
                      </a:r>
                    </a:p>
                  </a:txBody>
                  <a:tcPr marL="68580" marR="68580" marT="34290" marB="34290"/>
                </a:tc>
                <a:extLst>
                  <a:ext uri="{0D108BD9-81ED-4DB2-BD59-A6C34878D82A}">
                    <a16:rowId xmlns:a16="http://schemas.microsoft.com/office/drawing/2014/main" val="1163500666"/>
                  </a:ext>
                </a:extLst>
              </a:tr>
              <a:tr h="209854">
                <a:tc>
                  <a:txBody>
                    <a:bodyPr/>
                    <a:lstStyle/>
                    <a:p>
                      <a:r>
                        <a:rPr lang="en-US" sz="900" dirty="0">
                          <a:latin typeface="Arial" panose="020B0604020202020204" pitchFamily="34" charset="0"/>
                          <a:cs typeface="Arial" panose="020B0604020202020204" pitchFamily="34" charset="0"/>
                        </a:rPr>
                        <a:t>Products or Services</a:t>
                      </a:r>
                    </a:p>
                  </a:txBody>
                  <a:tcPr marL="68580" marR="68580" marT="34290" marB="34290"/>
                </a:tc>
                <a:tc>
                  <a:txBody>
                    <a:bodyPr/>
                    <a:lstStyle/>
                    <a:p>
                      <a:r>
                        <a:rPr lang="en-US" sz="900" dirty="0">
                          <a:latin typeface="Arial" panose="020B0604020202020204" pitchFamily="34" charset="0"/>
                          <a:cs typeface="Arial" panose="020B0604020202020204" pitchFamily="34" charset="0"/>
                        </a:rPr>
                        <a:t>Cost Controls</a:t>
                      </a:r>
                    </a:p>
                  </a:txBody>
                  <a:tcPr marL="68580" marR="68580" marT="34290" marB="34290"/>
                </a:tc>
                <a:extLst>
                  <a:ext uri="{0D108BD9-81ED-4DB2-BD59-A6C34878D82A}">
                    <a16:rowId xmlns:a16="http://schemas.microsoft.com/office/drawing/2014/main" val="3716601675"/>
                  </a:ext>
                </a:extLst>
              </a:tr>
              <a:tr h="209854">
                <a:tc>
                  <a:txBody>
                    <a:bodyPr/>
                    <a:lstStyle/>
                    <a:p>
                      <a:r>
                        <a:rPr lang="en-US" sz="900" dirty="0">
                          <a:latin typeface="Arial" panose="020B0604020202020204" pitchFamily="34" charset="0"/>
                          <a:cs typeface="Arial" panose="020B0604020202020204" pitchFamily="34" charset="0"/>
                        </a:rPr>
                        <a:t>Intellectual Property</a:t>
                      </a:r>
                    </a:p>
                  </a:txBody>
                  <a:tcPr marL="68580" marR="68580" marT="34290" marB="34290"/>
                </a:tc>
                <a:tc>
                  <a:txBody>
                    <a:bodyPr/>
                    <a:lstStyle/>
                    <a:p>
                      <a:r>
                        <a:rPr lang="en-US" sz="900" dirty="0">
                          <a:latin typeface="Arial" panose="020B0604020202020204" pitchFamily="34" charset="0"/>
                          <a:cs typeface="Arial" panose="020B0604020202020204" pitchFamily="34" charset="0"/>
                        </a:rPr>
                        <a:t>Production</a:t>
                      </a:r>
                    </a:p>
                  </a:txBody>
                  <a:tcPr marL="68580" marR="68580" marT="34290" marB="34290"/>
                </a:tc>
                <a:extLst>
                  <a:ext uri="{0D108BD9-81ED-4DB2-BD59-A6C34878D82A}">
                    <a16:rowId xmlns:a16="http://schemas.microsoft.com/office/drawing/2014/main" val="2604402370"/>
                  </a:ext>
                </a:extLst>
              </a:tr>
              <a:tr h="223197">
                <a:tc>
                  <a:txBody>
                    <a:bodyPr/>
                    <a:lstStyle/>
                    <a:p>
                      <a:r>
                        <a:rPr lang="en-US" sz="900" dirty="0">
                          <a:latin typeface="Arial" panose="020B0604020202020204" pitchFamily="34" charset="0"/>
                          <a:cs typeface="Arial" panose="020B0604020202020204" pitchFamily="34" charset="0"/>
                        </a:rPr>
                        <a:t>Scalability</a:t>
                      </a:r>
                    </a:p>
                  </a:txBody>
                  <a:tcPr marL="68580" marR="68580" marT="34290" marB="34290"/>
                </a:tc>
                <a:tc>
                  <a:txBody>
                    <a:bodyPr/>
                    <a:lstStyle/>
                    <a:p>
                      <a:r>
                        <a:rPr lang="en-US" sz="900" dirty="0">
                          <a:latin typeface="Arial" panose="020B0604020202020204" pitchFamily="34" charset="0"/>
                          <a:cs typeface="Arial" panose="020B0604020202020204" pitchFamily="34" charset="0"/>
                        </a:rPr>
                        <a:t>Personal Assessment</a:t>
                      </a:r>
                    </a:p>
                  </a:txBody>
                  <a:tcPr marL="68580" marR="68580" marT="34290" marB="34290"/>
                </a:tc>
                <a:extLst>
                  <a:ext uri="{0D108BD9-81ED-4DB2-BD59-A6C34878D82A}">
                    <a16:rowId xmlns:a16="http://schemas.microsoft.com/office/drawing/2014/main" val="225242820"/>
                  </a:ext>
                </a:extLst>
              </a:tr>
              <a:tr h="275232">
                <a:tc>
                  <a:txBody>
                    <a:bodyPr/>
                    <a:lstStyle/>
                    <a:p>
                      <a:r>
                        <a:rPr lang="en-US" sz="900" dirty="0">
                          <a:latin typeface="Arial" panose="020B0604020202020204" pitchFamily="34" charset="0"/>
                          <a:cs typeface="Arial" panose="020B0604020202020204" pitchFamily="34" charset="0"/>
                        </a:rPr>
                        <a:t>Revenue</a:t>
                      </a:r>
                    </a:p>
                  </a:txBody>
                  <a:tcPr marL="68580" marR="68580" marT="34290" marB="34290"/>
                </a:tc>
                <a:tc>
                  <a:txBody>
                    <a:bodyPr/>
                    <a:lstStyle/>
                    <a:p>
                      <a:r>
                        <a:rPr lang="en-US" sz="900" dirty="0">
                          <a:latin typeface="Arial" panose="020B0604020202020204" pitchFamily="34" charset="0"/>
                          <a:cs typeface="Arial" panose="020B0604020202020204" pitchFamily="34" charset="0"/>
                        </a:rPr>
                        <a:t>General</a:t>
                      </a:r>
                    </a:p>
                  </a:txBody>
                  <a:tcPr marL="68580" marR="68580" marT="34290" marB="34290"/>
                </a:tc>
                <a:extLst>
                  <a:ext uri="{0D108BD9-81ED-4DB2-BD59-A6C34878D82A}">
                    <a16:rowId xmlns:a16="http://schemas.microsoft.com/office/drawing/2014/main" val="2747756158"/>
                  </a:ext>
                </a:extLst>
              </a:tr>
            </a:tbl>
          </a:graphicData>
        </a:graphic>
      </p:graphicFrame>
      <p:pic>
        <p:nvPicPr>
          <p:cNvPr id="7" name="Picture 6">
            <a:extLst>
              <a:ext uri="{FF2B5EF4-FFF2-40B4-BE49-F238E27FC236}">
                <a16:creationId xmlns:a16="http://schemas.microsoft.com/office/drawing/2014/main" id="{4A691CCD-46A7-BC43-9163-9A53A6AF1E23}"/>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818483" y="2488376"/>
            <a:ext cx="1624457" cy="2123877"/>
          </a:xfrm>
          <a:prstGeom prst="rect">
            <a:avLst/>
          </a:prstGeom>
        </p:spPr>
      </p:pic>
    </p:spTree>
    <p:extLst>
      <p:ext uri="{BB962C8B-B14F-4D97-AF65-F5344CB8AC3E}">
        <p14:creationId xmlns:p14="http://schemas.microsoft.com/office/powerpoint/2010/main" val="36222912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8BA5C33-681B-4133-B7FF-4A766F4AB1AB}"/>
              </a:ext>
            </a:extLst>
          </p:cNvPr>
          <p:cNvSpPr>
            <a:spLocks noGrp="1"/>
          </p:cNvSpPr>
          <p:nvPr>
            <p:ph type="title"/>
          </p:nvPr>
        </p:nvSpPr>
        <p:spPr/>
        <p:txBody>
          <a:bodyPr>
            <a:noAutofit/>
          </a:bodyPr>
          <a:lstStyle/>
          <a:p>
            <a:r>
              <a:rPr lang="en-US" sz="2400" dirty="0">
                <a:solidFill>
                  <a:schemeClr val="tx1"/>
                </a:solidFill>
                <a:latin typeface="Arial" panose="020B0604020202020204" pitchFamily="34" charset="0"/>
                <a:cs typeface="Arial" panose="020B0604020202020204" pitchFamily="34" charset="0"/>
              </a:rPr>
              <a:t>20 KPIs Integrated Into 5 Interdependent Sectors</a:t>
            </a:r>
          </a:p>
        </p:txBody>
      </p:sp>
      <p:sp>
        <p:nvSpPr>
          <p:cNvPr id="5" name="Content Placeholder 4">
            <a:extLst>
              <a:ext uri="{FF2B5EF4-FFF2-40B4-BE49-F238E27FC236}">
                <a16:creationId xmlns:a16="http://schemas.microsoft.com/office/drawing/2014/main" id="{65ED8872-BF7F-4F39-BFC3-B5816E53FE85}"/>
              </a:ext>
            </a:extLst>
          </p:cNvPr>
          <p:cNvSpPr>
            <a:spLocks noGrp="1"/>
          </p:cNvSpPr>
          <p:nvPr>
            <p:ph sz="half" idx="1"/>
          </p:nvPr>
        </p:nvSpPr>
        <p:spPr/>
        <p:txBody>
          <a:bodyPr>
            <a:normAutofit fontScale="77500" lnSpcReduction="20000"/>
          </a:bodyPr>
          <a:lstStyle/>
          <a:p>
            <a:r>
              <a:rPr lang="en-US" b="1" dirty="0">
                <a:latin typeface="Arial" panose="020B0604020202020204" pitchFamily="34" charset="0"/>
                <a:cs typeface="Arial" panose="020B0604020202020204" pitchFamily="34" charset="0"/>
              </a:rPr>
              <a:t>Foundational Structure</a:t>
            </a:r>
          </a:p>
          <a:p>
            <a:pPr lvl="1"/>
            <a:r>
              <a:rPr lang="en-US" sz="2000" dirty="0">
                <a:latin typeface="Arial" panose="020B0604020202020204" pitchFamily="34" charset="0"/>
                <a:cs typeface="Arial" panose="020B0604020202020204" pitchFamily="34" charset="0"/>
              </a:rPr>
              <a:t>Sect 2 – Business Preparation</a:t>
            </a:r>
          </a:p>
          <a:p>
            <a:pPr lvl="1"/>
            <a:r>
              <a:rPr lang="en-US" sz="2000" dirty="0">
                <a:latin typeface="Arial" panose="020B0604020202020204" pitchFamily="34" charset="0"/>
                <a:cs typeface="Arial" panose="020B0604020202020204" pitchFamily="34" charset="0"/>
              </a:rPr>
              <a:t>Sect 3 – Ownership Structure</a:t>
            </a:r>
          </a:p>
          <a:p>
            <a:pPr lvl="1"/>
            <a:r>
              <a:rPr lang="en-US" sz="2000" dirty="0">
                <a:latin typeface="Arial" panose="020B0604020202020204" pitchFamily="34" charset="0"/>
                <a:cs typeface="Arial" panose="020B0604020202020204" pitchFamily="34" charset="0"/>
              </a:rPr>
              <a:t>Sect 5 – Business Milestone Achievements</a:t>
            </a:r>
          </a:p>
          <a:p>
            <a:pPr lvl="1"/>
            <a:r>
              <a:rPr lang="en-US" sz="2000" dirty="0">
                <a:latin typeface="Arial" panose="020B0604020202020204" pitchFamily="34" charset="0"/>
                <a:cs typeface="Arial" panose="020B0604020202020204" pitchFamily="34" charset="0"/>
              </a:rPr>
              <a:t>Sect 6 – Business Structure/ Organization</a:t>
            </a:r>
          </a:p>
          <a:p>
            <a:pPr lvl="1"/>
            <a:r>
              <a:rPr lang="en-US" sz="2000" dirty="0">
                <a:latin typeface="Arial" panose="020B0604020202020204" pitchFamily="34" charset="0"/>
                <a:cs typeface="Arial" panose="020B0604020202020204" pitchFamily="34" charset="0"/>
              </a:rPr>
              <a:t>Sect 7 – Executive Management</a:t>
            </a:r>
          </a:p>
          <a:p>
            <a:r>
              <a:rPr lang="en-US" b="1" dirty="0">
                <a:latin typeface="Arial" panose="020B0604020202020204" pitchFamily="34" charset="0"/>
                <a:cs typeface="Arial" panose="020B0604020202020204" pitchFamily="34" charset="0"/>
              </a:rPr>
              <a:t>Financial Position</a:t>
            </a:r>
          </a:p>
          <a:p>
            <a:pPr lvl="1"/>
            <a:r>
              <a:rPr lang="en-US" sz="2000" dirty="0">
                <a:latin typeface="Arial" panose="020B0604020202020204" pitchFamily="34" charset="0"/>
                <a:cs typeface="Arial" panose="020B0604020202020204" pitchFamily="34" charset="0"/>
              </a:rPr>
              <a:t>Sect 4 - Business Funding Position</a:t>
            </a:r>
          </a:p>
          <a:p>
            <a:pPr lvl="1"/>
            <a:r>
              <a:rPr lang="en-US" sz="2000" dirty="0">
                <a:solidFill>
                  <a:srgbClr val="FF0000"/>
                </a:solidFill>
                <a:latin typeface="Arial" panose="020B0604020202020204" pitchFamily="34" charset="0"/>
                <a:cs typeface="Arial" panose="020B0604020202020204" pitchFamily="34" charset="0"/>
              </a:rPr>
              <a:t>*Sect 8 - Products or Services</a:t>
            </a:r>
          </a:p>
          <a:p>
            <a:pPr lvl="1"/>
            <a:r>
              <a:rPr lang="en-US" sz="2000" dirty="0">
                <a:latin typeface="Arial" panose="020B0604020202020204" pitchFamily="34" charset="0"/>
                <a:cs typeface="Arial" panose="020B0604020202020204" pitchFamily="34" charset="0"/>
              </a:rPr>
              <a:t>Sect 11 - Revenue</a:t>
            </a:r>
          </a:p>
          <a:p>
            <a:pPr lvl="1"/>
            <a:r>
              <a:rPr lang="en-US" sz="2000" dirty="0">
                <a:solidFill>
                  <a:srgbClr val="FF0000"/>
                </a:solidFill>
                <a:latin typeface="Arial" panose="020B0604020202020204" pitchFamily="34" charset="0"/>
                <a:cs typeface="Arial" panose="020B0604020202020204" pitchFamily="34" charset="0"/>
              </a:rPr>
              <a:t>*Sect 12 - Sales</a:t>
            </a:r>
          </a:p>
          <a:p>
            <a:pPr lvl="1"/>
            <a:r>
              <a:rPr lang="en-US" sz="2000" dirty="0">
                <a:latin typeface="Arial" panose="020B0604020202020204" pitchFamily="34" charset="0"/>
                <a:cs typeface="Arial" panose="020B0604020202020204" pitchFamily="34" charset="0"/>
              </a:rPr>
              <a:t>Sect 16 - Financial Management</a:t>
            </a:r>
          </a:p>
          <a:p>
            <a:pPr lvl="1"/>
            <a:r>
              <a:rPr lang="en-US" sz="2000" dirty="0">
                <a:latin typeface="Arial" panose="020B0604020202020204" pitchFamily="34" charset="0"/>
                <a:cs typeface="Arial" panose="020B0604020202020204" pitchFamily="34" charset="0"/>
              </a:rPr>
              <a:t>Sect 17 - Pricing Models</a:t>
            </a:r>
          </a:p>
          <a:p>
            <a:pPr lvl="1"/>
            <a:r>
              <a:rPr lang="en-US" sz="2000" dirty="0">
                <a:latin typeface="Arial" panose="020B0604020202020204" pitchFamily="34" charset="0"/>
                <a:cs typeface="Arial" panose="020B0604020202020204" pitchFamily="34" charset="0"/>
              </a:rPr>
              <a:t>Sect 18 - Cost Controls</a:t>
            </a:r>
          </a:p>
          <a:p>
            <a:endParaRPr lang="en-US" dirty="0">
              <a:latin typeface="Arial" panose="020B0604020202020204" pitchFamily="34" charset="0"/>
              <a:cs typeface="Arial" panose="020B0604020202020204" pitchFamily="34" charset="0"/>
            </a:endParaRPr>
          </a:p>
        </p:txBody>
      </p:sp>
      <p:sp>
        <p:nvSpPr>
          <p:cNvPr id="6" name="Content Placeholder 5">
            <a:extLst>
              <a:ext uri="{FF2B5EF4-FFF2-40B4-BE49-F238E27FC236}">
                <a16:creationId xmlns:a16="http://schemas.microsoft.com/office/drawing/2014/main" id="{9CE72472-CFDC-42C3-910C-0B2309FBDAA0}"/>
              </a:ext>
            </a:extLst>
          </p:cNvPr>
          <p:cNvSpPr>
            <a:spLocks noGrp="1"/>
          </p:cNvSpPr>
          <p:nvPr>
            <p:ph sz="half" idx="2"/>
          </p:nvPr>
        </p:nvSpPr>
        <p:spPr/>
        <p:txBody>
          <a:bodyPr>
            <a:normAutofit fontScale="77500" lnSpcReduction="20000"/>
          </a:bodyPr>
          <a:lstStyle/>
          <a:p>
            <a:r>
              <a:rPr lang="en-US" b="1" dirty="0">
                <a:latin typeface="Arial" panose="020B0604020202020204" pitchFamily="34" charset="0"/>
                <a:cs typeface="Arial" panose="020B0604020202020204" pitchFamily="34" charset="0"/>
              </a:rPr>
              <a:t>Sales/Marketing</a:t>
            </a:r>
          </a:p>
          <a:p>
            <a:pPr lvl="1"/>
            <a:r>
              <a:rPr lang="en-US" sz="2100" dirty="0">
                <a:latin typeface="Arial" panose="020B0604020202020204" pitchFamily="34" charset="0"/>
                <a:cs typeface="Arial" panose="020B0604020202020204" pitchFamily="34" charset="0"/>
              </a:rPr>
              <a:t>Sect 10 - Scalability</a:t>
            </a:r>
          </a:p>
          <a:p>
            <a:pPr lvl="1"/>
            <a:r>
              <a:rPr lang="en-US" sz="2100" dirty="0">
                <a:solidFill>
                  <a:srgbClr val="FF0000"/>
                </a:solidFill>
                <a:latin typeface="Arial" panose="020B0604020202020204" pitchFamily="34" charset="0"/>
                <a:cs typeface="Arial" panose="020B0604020202020204" pitchFamily="34" charset="0"/>
              </a:rPr>
              <a:t>*Sect 12 - Sales</a:t>
            </a:r>
          </a:p>
          <a:p>
            <a:pPr lvl="1"/>
            <a:r>
              <a:rPr lang="en-US" sz="2100" dirty="0">
                <a:latin typeface="Arial" panose="020B0604020202020204" pitchFamily="34" charset="0"/>
                <a:cs typeface="Arial" panose="020B0604020202020204" pitchFamily="34" charset="0"/>
              </a:rPr>
              <a:t>Sect 13 - Customer Identification</a:t>
            </a:r>
          </a:p>
          <a:p>
            <a:pPr lvl="1"/>
            <a:r>
              <a:rPr lang="en-US" sz="2100" dirty="0">
                <a:latin typeface="Arial" panose="020B0604020202020204" pitchFamily="34" charset="0"/>
                <a:cs typeface="Arial" panose="020B0604020202020204" pitchFamily="34" charset="0"/>
              </a:rPr>
              <a:t>Sect 14 - Market Dynamics</a:t>
            </a:r>
          </a:p>
          <a:p>
            <a:pPr lvl="1"/>
            <a:r>
              <a:rPr lang="en-US" sz="2100" dirty="0">
                <a:latin typeface="Arial" panose="020B0604020202020204" pitchFamily="34" charset="0"/>
                <a:cs typeface="Arial" panose="020B0604020202020204" pitchFamily="34" charset="0"/>
              </a:rPr>
              <a:t>Sect 15 - Marketing</a:t>
            </a:r>
          </a:p>
          <a:p>
            <a:r>
              <a:rPr lang="en-US" b="1" dirty="0">
                <a:latin typeface="Arial" panose="020B0604020202020204" pitchFamily="34" charset="0"/>
                <a:cs typeface="Arial" panose="020B0604020202020204" pitchFamily="34" charset="0"/>
              </a:rPr>
              <a:t>Product/Service Viability</a:t>
            </a:r>
          </a:p>
          <a:p>
            <a:pPr lvl="1"/>
            <a:r>
              <a:rPr lang="en-US" sz="2100" dirty="0">
                <a:solidFill>
                  <a:srgbClr val="FF0000"/>
                </a:solidFill>
                <a:latin typeface="Arial" panose="020B0604020202020204" pitchFamily="34" charset="0"/>
                <a:cs typeface="Arial" panose="020B0604020202020204" pitchFamily="34" charset="0"/>
              </a:rPr>
              <a:t>*Sect 8 - Products or Services</a:t>
            </a:r>
          </a:p>
          <a:p>
            <a:pPr lvl="1"/>
            <a:r>
              <a:rPr lang="en-US" sz="2100" dirty="0">
                <a:latin typeface="Arial" panose="020B0604020202020204" pitchFamily="34" charset="0"/>
                <a:cs typeface="Arial" panose="020B0604020202020204" pitchFamily="34" charset="0"/>
              </a:rPr>
              <a:t>Sect 9 - Intellectual Property</a:t>
            </a:r>
          </a:p>
          <a:p>
            <a:pPr lvl="1"/>
            <a:r>
              <a:rPr lang="en-US" sz="2100" dirty="0">
                <a:latin typeface="Arial" panose="020B0604020202020204" pitchFamily="34" charset="0"/>
                <a:cs typeface="Arial" panose="020B0604020202020204" pitchFamily="34" charset="0"/>
              </a:rPr>
              <a:t>Sect 19 - Production</a:t>
            </a:r>
          </a:p>
          <a:p>
            <a:r>
              <a:rPr lang="en-US" b="1" dirty="0">
                <a:latin typeface="Arial" panose="020B0604020202020204" pitchFamily="34" charset="0"/>
                <a:cs typeface="Arial" panose="020B0604020202020204" pitchFamily="34" charset="0"/>
              </a:rPr>
              <a:t>Health &amp; Wellbeing</a:t>
            </a:r>
          </a:p>
          <a:p>
            <a:pPr lvl="1"/>
            <a:r>
              <a:rPr lang="en-US" sz="2100" dirty="0">
                <a:latin typeface="Arial" panose="020B0604020202020204" pitchFamily="34" charset="0"/>
                <a:cs typeface="Arial" panose="020B0604020202020204" pitchFamily="34" charset="0"/>
              </a:rPr>
              <a:t>Sect 20 - Personal Assessment</a:t>
            </a:r>
          </a:p>
          <a:p>
            <a:pPr lvl="1"/>
            <a:r>
              <a:rPr lang="en-US" sz="2100" dirty="0">
                <a:latin typeface="Arial" panose="020B0604020202020204" pitchFamily="34" charset="0"/>
                <a:cs typeface="Arial" panose="020B0604020202020204" pitchFamily="34" charset="0"/>
              </a:rPr>
              <a:t>Sect 21 - General</a:t>
            </a:r>
          </a:p>
          <a:p>
            <a:pPr marL="0" indent="0">
              <a:buNone/>
            </a:pPr>
            <a:endParaRPr lang="en-US"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410F9656-2EB2-4C59-8F93-E0EDBB1332EB}"/>
              </a:ext>
            </a:extLst>
          </p:cNvPr>
          <p:cNvSpPr txBox="1"/>
          <p:nvPr/>
        </p:nvSpPr>
        <p:spPr>
          <a:xfrm>
            <a:off x="5058156" y="5545585"/>
            <a:ext cx="3781044" cy="253916"/>
          </a:xfrm>
          <a:prstGeom prst="rect">
            <a:avLst/>
          </a:prstGeom>
          <a:noFill/>
        </p:spPr>
        <p:txBody>
          <a:bodyPr wrap="square" rtlCol="0">
            <a:spAutoFit/>
          </a:bodyPr>
          <a:lstStyle/>
          <a:p>
            <a:r>
              <a:rPr lang="en-US" sz="1050" dirty="0">
                <a:solidFill>
                  <a:srgbClr val="FF0000"/>
                </a:solidFill>
                <a:latin typeface="Arial" panose="020B0604020202020204" pitchFamily="34" charset="0"/>
                <a:cs typeface="Arial" panose="020B0604020202020204" pitchFamily="34" charset="0"/>
              </a:rPr>
              <a:t>* Section impacts more than one Key Performance Area</a:t>
            </a:r>
          </a:p>
        </p:txBody>
      </p:sp>
    </p:spTree>
    <p:extLst>
      <p:ext uri="{BB962C8B-B14F-4D97-AF65-F5344CB8AC3E}">
        <p14:creationId xmlns:p14="http://schemas.microsoft.com/office/powerpoint/2010/main" val="20664168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E15E698-AF20-CE4D-95A5-379BF1C8309E}"/>
              </a:ext>
            </a:extLst>
          </p:cNvPr>
          <p:cNvPicPr>
            <a:picLocks noChangeAspect="1"/>
          </p:cNvPicPr>
          <p:nvPr/>
        </p:nvPicPr>
        <p:blipFill>
          <a:blip r:embed="rId2"/>
          <a:stretch>
            <a:fillRect/>
          </a:stretch>
        </p:blipFill>
        <p:spPr>
          <a:xfrm rot="463863">
            <a:off x="5384522" y="1746055"/>
            <a:ext cx="3258430" cy="4216792"/>
          </a:xfrm>
          <a:prstGeom prst="rect">
            <a:avLst/>
          </a:prstGeom>
          <a:solidFill>
            <a:schemeClr val="bg1"/>
          </a:solidFill>
          <a:ln>
            <a:solidFill>
              <a:schemeClr val="tx1"/>
            </a:solidFill>
          </a:ln>
        </p:spPr>
      </p:pic>
      <p:sp>
        <p:nvSpPr>
          <p:cNvPr id="5" name="Title 4">
            <a:extLst>
              <a:ext uri="{FF2B5EF4-FFF2-40B4-BE49-F238E27FC236}">
                <a16:creationId xmlns:a16="http://schemas.microsoft.com/office/drawing/2014/main" id="{47F06DD0-C99F-470D-BA11-1256AABA125E}"/>
              </a:ext>
            </a:extLst>
          </p:cNvPr>
          <p:cNvSpPr>
            <a:spLocks noGrp="1"/>
          </p:cNvSpPr>
          <p:nvPr>
            <p:ph type="title"/>
          </p:nvPr>
        </p:nvSpPr>
        <p:spPr/>
        <p:txBody>
          <a:bodyPr>
            <a:normAutofit/>
          </a:bodyPr>
          <a:lstStyle/>
          <a:p>
            <a:r>
              <a:rPr lang="en-US" dirty="0">
                <a:solidFill>
                  <a:schemeClr val="tx1"/>
                </a:solidFill>
              </a:rPr>
              <a:t>Initial Assessment Reporting</a:t>
            </a:r>
          </a:p>
        </p:txBody>
      </p:sp>
      <p:sp>
        <p:nvSpPr>
          <p:cNvPr id="6" name="Content Placeholder 5">
            <a:extLst>
              <a:ext uri="{FF2B5EF4-FFF2-40B4-BE49-F238E27FC236}">
                <a16:creationId xmlns:a16="http://schemas.microsoft.com/office/drawing/2014/main" id="{DC940720-B4B2-4B34-8856-329B239F9120}"/>
              </a:ext>
            </a:extLst>
          </p:cNvPr>
          <p:cNvSpPr>
            <a:spLocks noGrp="1"/>
          </p:cNvSpPr>
          <p:nvPr>
            <p:ph idx="1"/>
          </p:nvPr>
        </p:nvSpPr>
        <p:spPr>
          <a:xfrm>
            <a:off x="457200" y="1778001"/>
            <a:ext cx="5261429" cy="4152900"/>
          </a:xfrm>
        </p:spPr>
        <p:txBody>
          <a:bodyPr>
            <a:normAutofit/>
          </a:bodyPr>
          <a:lstStyle/>
          <a:p>
            <a:r>
              <a:rPr lang="en-US" sz="1800" b="1" dirty="0">
                <a:latin typeface="Arial" panose="020B0604020202020204" pitchFamily="34" charset="0"/>
                <a:cs typeface="Arial" panose="020B0604020202020204" pitchFamily="34" charset="0"/>
              </a:rPr>
              <a:t>Initial Assessment results for each of the 5 Interdependent Sectors are rated as follows:</a:t>
            </a:r>
          </a:p>
          <a:p>
            <a:pPr lvl="1"/>
            <a:r>
              <a:rPr lang="en-US" sz="1600" dirty="0">
                <a:latin typeface="Arial" panose="020B0604020202020204" pitchFamily="34" charset="0"/>
                <a:cs typeface="Arial" panose="020B0604020202020204" pitchFamily="34" charset="0"/>
              </a:rPr>
              <a:t>Healthy</a:t>
            </a:r>
          </a:p>
          <a:p>
            <a:pPr lvl="1"/>
            <a:r>
              <a:rPr lang="en-US" sz="1600" dirty="0">
                <a:latin typeface="Arial" panose="020B0604020202020204" pitchFamily="34" charset="0"/>
                <a:cs typeface="Arial" panose="020B0604020202020204" pitchFamily="34" charset="0"/>
              </a:rPr>
              <a:t>Needs Tweaking</a:t>
            </a:r>
          </a:p>
          <a:p>
            <a:pPr lvl="1"/>
            <a:r>
              <a:rPr lang="en-US" sz="1600" dirty="0">
                <a:latin typeface="Arial" panose="020B0604020202020204" pitchFamily="34" charset="0"/>
                <a:cs typeface="Arial" panose="020B0604020202020204" pitchFamily="34" charset="0"/>
              </a:rPr>
              <a:t>Unhealthy</a:t>
            </a:r>
          </a:p>
          <a:p>
            <a:r>
              <a:rPr lang="en-US" sz="1800" b="1" dirty="0">
                <a:latin typeface="Arial" panose="020B0604020202020204" pitchFamily="34" charset="0"/>
                <a:cs typeface="Arial" panose="020B0604020202020204" pitchFamily="34" charset="0"/>
              </a:rPr>
              <a:t>Based on results, individual recommendations are provided</a:t>
            </a:r>
          </a:p>
          <a:p>
            <a:pPr lvl="1"/>
            <a:r>
              <a:rPr lang="en-US" sz="1600" dirty="0">
                <a:latin typeface="Arial" panose="020B0604020202020204" pitchFamily="34" charset="0"/>
                <a:cs typeface="Arial" panose="020B0604020202020204" pitchFamily="34" charset="0"/>
              </a:rPr>
              <a:t>Recommended Resources (i.e. webinars, courses, workshops, downloadable tools)</a:t>
            </a:r>
          </a:p>
          <a:p>
            <a:pPr lvl="1"/>
            <a:r>
              <a:rPr lang="en-US" sz="1600" dirty="0">
                <a:latin typeface="Arial" panose="020B0604020202020204" pitchFamily="34" charset="0"/>
                <a:cs typeface="Arial" panose="020B0604020202020204" pitchFamily="34" charset="0"/>
              </a:rPr>
              <a:t>Data captured through assessment will be analyzed and developed into a formal report</a:t>
            </a:r>
          </a:p>
          <a:p>
            <a:r>
              <a:rPr lang="en-US" sz="1800" b="1" dirty="0">
                <a:latin typeface="Arial" panose="020B0604020202020204" pitchFamily="34" charset="0"/>
                <a:cs typeface="Arial" panose="020B0604020202020204" pitchFamily="34" charset="0"/>
              </a:rPr>
              <a:t>Follow up Assessment Debrief</a:t>
            </a:r>
          </a:p>
        </p:txBody>
      </p:sp>
    </p:spTree>
    <p:extLst>
      <p:ext uri="{BB962C8B-B14F-4D97-AF65-F5344CB8AC3E}">
        <p14:creationId xmlns:p14="http://schemas.microsoft.com/office/powerpoint/2010/main" val="26589123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B04334-01EB-9E40-AD38-7CF5A2D6F557}"/>
              </a:ext>
            </a:extLst>
          </p:cNvPr>
          <p:cNvSpPr/>
          <p:nvPr/>
        </p:nvSpPr>
        <p:spPr>
          <a:xfrm>
            <a:off x="0" y="937442"/>
            <a:ext cx="9144000" cy="5115698"/>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E41EF76-111D-BE4C-BB74-BE48CAD60BBA}"/>
              </a:ext>
            </a:extLst>
          </p:cNvPr>
          <p:cNvSpPr txBox="1"/>
          <p:nvPr/>
        </p:nvSpPr>
        <p:spPr>
          <a:xfrm>
            <a:off x="1709920" y="1195569"/>
            <a:ext cx="6612184" cy="461665"/>
          </a:xfrm>
          <a:prstGeom prst="rect">
            <a:avLst/>
          </a:prstGeom>
          <a:noFill/>
        </p:spPr>
        <p:txBody>
          <a:bodyPr wrap="square" rtlCol="0">
            <a:spAutoFit/>
          </a:bodyPr>
          <a:lstStyle/>
          <a:p>
            <a:r>
              <a:rPr lang="en-US" sz="2400" b="1" dirty="0"/>
              <a:t>ASSESSMENT DEBRIEF</a:t>
            </a:r>
          </a:p>
        </p:txBody>
      </p:sp>
      <p:pic>
        <p:nvPicPr>
          <p:cNvPr id="42" name="Picture 41">
            <a:extLst>
              <a:ext uri="{FF2B5EF4-FFF2-40B4-BE49-F238E27FC236}">
                <a16:creationId xmlns:a16="http://schemas.microsoft.com/office/drawing/2014/main" id="{BA1C0323-E875-5442-93C3-2DA18A33604D}"/>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56608" y="3037731"/>
            <a:ext cx="1624457" cy="2123877"/>
          </a:xfrm>
          <a:prstGeom prst="rect">
            <a:avLst/>
          </a:prstGeom>
        </p:spPr>
      </p:pic>
      <p:pic>
        <p:nvPicPr>
          <p:cNvPr id="7" name="Picture 6">
            <a:extLst>
              <a:ext uri="{FF2B5EF4-FFF2-40B4-BE49-F238E27FC236}">
                <a16:creationId xmlns:a16="http://schemas.microsoft.com/office/drawing/2014/main" id="{5680C684-4748-7041-9509-D2D23780A492}"/>
              </a:ext>
            </a:extLst>
          </p:cNvPr>
          <p:cNvPicPr>
            <a:picLocks noChangeAspect="1"/>
          </p:cNvPicPr>
          <p:nvPr/>
        </p:nvPicPr>
        <p:blipFill>
          <a:blip r:embed="rId4"/>
          <a:stretch>
            <a:fillRect/>
          </a:stretch>
        </p:blipFill>
        <p:spPr>
          <a:xfrm>
            <a:off x="1842304" y="1657234"/>
            <a:ext cx="2963141" cy="2104154"/>
          </a:xfrm>
          <a:prstGeom prst="rect">
            <a:avLst/>
          </a:prstGeom>
        </p:spPr>
      </p:pic>
      <p:sp>
        <p:nvSpPr>
          <p:cNvPr id="10" name="TextBox 9">
            <a:extLst>
              <a:ext uri="{FF2B5EF4-FFF2-40B4-BE49-F238E27FC236}">
                <a16:creationId xmlns:a16="http://schemas.microsoft.com/office/drawing/2014/main" id="{D6178DC9-FB7C-1040-8D9A-8BB1D86B2451}"/>
              </a:ext>
            </a:extLst>
          </p:cNvPr>
          <p:cNvSpPr txBox="1"/>
          <p:nvPr/>
        </p:nvSpPr>
        <p:spPr>
          <a:xfrm>
            <a:off x="5482938" y="1195569"/>
            <a:ext cx="3229261" cy="1384995"/>
          </a:xfrm>
          <a:prstGeom prst="rect">
            <a:avLst/>
          </a:prstGeom>
          <a:noFill/>
        </p:spPr>
        <p:txBody>
          <a:bodyPr wrap="square" rtlCol="0">
            <a:spAutoFit/>
          </a:bodyPr>
          <a:lstStyle/>
          <a:p>
            <a:r>
              <a:rPr lang="en-US" sz="1200" dirty="0"/>
              <a:t>Business owner has the option of electing to meet with consultant to review scoring details within each of the 20 KPIs. Once this option is exercised the business owner will receive a detailed analysis report outlining all of the Business Health Check findings across all 20 KPIs..</a:t>
            </a:r>
            <a:endParaRPr lang="en-US" sz="1600" dirty="0"/>
          </a:p>
        </p:txBody>
      </p:sp>
      <p:pic>
        <p:nvPicPr>
          <p:cNvPr id="3" name="Picture 2">
            <a:extLst>
              <a:ext uri="{FF2B5EF4-FFF2-40B4-BE49-F238E27FC236}">
                <a16:creationId xmlns:a16="http://schemas.microsoft.com/office/drawing/2014/main" id="{298665D8-3388-AF48-B185-45AE2DCC44FC}"/>
              </a:ext>
            </a:extLst>
          </p:cNvPr>
          <p:cNvPicPr>
            <a:picLocks noChangeAspect="1"/>
          </p:cNvPicPr>
          <p:nvPr/>
        </p:nvPicPr>
        <p:blipFill>
          <a:blip r:embed="rId5"/>
          <a:stretch>
            <a:fillRect/>
          </a:stretch>
        </p:blipFill>
        <p:spPr>
          <a:xfrm rot="755022">
            <a:off x="5852076" y="2628531"/>
            <a:ext cx="2490985" cy="3223627"/>
          </a:xfrm>
          <a:prstGeom prst="rect">
            <a:avLst/>
          </a:prstGeom>
          <a:solidFill>
            <a:schemeClr val="bg1"/>
          </a:solidFill>
          <a:ln>
            <a:solidFill>
              <a:schemeClr val="tx1"/>
            </a:solidFill>
          </a:ln>
          <a:effectLst>
            <a:outerShdw blurRad="76200" dist="139700" dir="2700000" algn="tl" rotWithShape="0">
              <a:prstClr val="black">
                <a:alpha val="28000"/>
              </a:prst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E0966D-76FA-904A-9C85-5BF9A87E8912}"/>
              </a:ext>
            </a:extLst>
          </p:cNvPr>
          <p:cNvSpPr>
            <a:spLocks noGrp="1"/>
          </p:cNvSpPr>
          <p:nvPr>
            <p:ph type="title"/>
          </p:nvPr>
        </p:nvSpPr>
        <p:spPr>
          <a:xfrm>
            <a:off x="457200" y="889000"/>
            <a:ext cx="8229600" cy="711200"/>
          </a:xfrm>
        </p:spPr>
        <p:txBody>
          <a:bodyPr>
            <a:normAutofit/>
          </a:bodyPr>
          <a:lstStyle/>
          <a:p>
            <a:r>
              <a:rPr lang="en-US" dirty="0">
                <a:solidFill>
                  <a:schemeClr val="tx1"/>
                </a:solidFill>
                <a:latin typeface="Arial" panose="020B0604020202020204" pitchFamily="34" charset="0"/>
                <a:cs typeface="Arial" panose="020B0604020202020204" pitchFamily="34" charset="0"/>
              </a:rPr>
              <a:t>Monetization</a:t>
            </a:r>
          </a:p>
        </p:txBody>
      </p:sp>
      <p:sp>
        <p:nvSpPr>
          <p:cNvPr id="5" name="Content Placeholder 5">
            <a:extLst>
              <a:ext uri="{FF2B5EF4-FFF2-40B4-BE49-F238E27FC236}">
                <a16:creationId xmlns:a16="http://schemas.microsoft.com/office/drawing/2014/main" id="{115C91FF-9635-4842-9C6F-BE5A5E81B57F}"/>
              </a:ext>
            </a:extLst>
          </p:cNvPr>
          <p:cNvSpPr>
            <a:spLocks noGrp="1"/>
          </p:cNvSpPr>
          <p:nvPr>
            <p:ph idx="1"/>
          </p:nvPr>
        </p:nvSpPr>
        <p:spPr>
          <a:xfrm>
            <a:off x="1937673" y="1766905"/>
            <a:ext cx="6606252" cy="3705208"/>
          </a:xfrm>
        </p:spPr>
        <p:txBody>
          <a:bodyPr>
            <a:normAutofit/>
          </a:bodyPr>
          <a:lstStyle/>
          <a:p>
            <a:r>
              <a:rPr lang="en-US" sz="1800" b="1" dirty="0">
                <a:latin typeface="Arial" panose="020B0604020202020204" pitchFamily="34" charset="0"/>
                <a:cs typeface="Arial" panose="020B0604020202020204" pitchFamily="34" charset="0"/>
              </a:rPr>
              <a:t>Initial Assessment </a:t>
            </a:r>
            <a:r>
              <a:rPr lang="en-US" sz="1800" i="1" dirty="0">
                <a:latin typeface="Arial" panose="020B0604020202020204" pitchFamily="34" charset="0"/>
                <a:cs typeface="Arial" panose="020B0604020202020204" pitchFamily="34" charset="0"/>
              </a:rPr>
              <a:t>(after BETA) </a:t>
            </a:r>
            <a:r>
              <a:rPr lang="en-US" sz="1800" b="1" dirty="0">
                <a:latin typeface="Arial" panose="020B0604020202020204" pitchFamily="34" charset="0"/>
                <a:cs typeface="Arial" panose="020B0604020202020204" pitchFamily="34" charset="0"/>
              </a:rPr>
              <a:t>- $97</a:t>
            </a:r>
          </a:p>
          <a:p>
            <a:pPr lvl="1"/>
            <a:r>
              <a:rPr lang="en-US" sz="1600" dirty="0">
                <a:latin typeface="Arial" panose="020B0604020202020204" pitchFamily="34" charset="0"/>
                <a:cs typeface="Arial" panose="020B0604020202020204" pitchFamily="34" charset="0"/>
              </a:rPr>
              <a:t>Participants receive a canned initial report based on scoring in each of the five critical success areas</a:t>
            </a:r>
          </a:p>
          <a:p>
            <a:pPr lvl="1"/>
            <a:r>
              <a:rPr lang="en-US" sz="1600" dirty="0">
                <a:latin typeface="Arial" panose="020B0604020202020204" pitchFamily="34" charset="0"/>
                <a:cs typeface="Arial" panose="020B0604020202020204" pitchFamily="34" charset="0"/>
              </a:rPr>
              <a:t>Participants fed into a funnel system encouraging them to reach out for a more in-depth, detailed assessment</a:t>
            </a:r>
          </a:p>
          <a:p>
            <a:pPr lvl="2"/>
            <a:r>
              <a:rPr lang="en-US" sz="1400" dirty="0">
                <a:latin typeface="Arial" panose="020B0604020202020204" pitchFamily="34" charset="0"/>
                <a:cs typeface="Arial" panose="020B0604020202020204" pitchFamily="34" charset="0"/>
              </a:rPr>
              <a:t>30-minute Consultation</a:t>
            </a:r>
          </a:p>
          <a:p>
            <a:r>
              <a:rPr lang="en-US" sz="1800" b="1" dirty="0">
                <a:latin typeface="Arial" panose="020B0604020202020204" pitchFamily="34" charset="0"/>
                <a:cs typeface="Arial" panose="020B0604020202020204" pitchFamily="34" charset="0"/>
              </a:rPr>
              <a:t>In-Depth Assessment Report - $297</a:t>
            </a:r>
          </a:p>
          <a:p>
            <a:pPr lvl="1"/>
            <a:r>
              <a:rPr lang="en-US" sz="1600" dirty="0">
                <a:latin typeface="Arial" panose="020B0604020202020204" pitchFamily="34" charset="0"/>
                <a:cs typeface="Arial" panose="020B0604020202020204" pitchFamily="34" charset="0"/>
              </a:rPr>
              <a:t>An in-depth written report outlining findings in each of the KPI areas.</a:t>
            </a:r>
          </a:p>
          <a:p>
            <a:r>
              <a:rPr lang="en-US" sz="1800" b="1" dirty="0">
                <a:latin typeface="Arial" panose="020B0604020202020204" pitchFamily="34" charset="0"/>
                <a:cs typeface="Arial" panose="020B0604020202020204" pitchFamily="34" charset="0"/>
              </a:rPr>
              <a:t>Customized Strategic Consultation - $500-$1500/</a:t>
            </a:r>
            <a:r>
              <a:rPr lang="en-US" sz="1800" b="1" dirty="0" err="1">
                <a:latin typeface="Arial" panose="020B0604020202020204" pitchFamily="34" charset="0"/>
                <a:cs typeface="Arial" panose="020B0604020202020204" pitchFamily="34" charset="0"/>
              </a:rPr>
              <a:t>mth</a:t>
            </a:r>
            <a:endParaRPr lang="en-US" sz="1800" b="1" dirty="0">
              <a:latin typeface="Arial" panose="020B0604020202020204" pitchFamily="34" charset="0"/>
              <a:cs typeface="Arial" panose="020B0604020202020204" pitchFamily="34" charset="0"/>
            </a:endParaRPr>
          </a:p>
          <a:p>
            <a:pPr lvl="1"/>
            <a:r>
              <a:rPr lang="en-US" sz="1600" dirty="0" err="1">
                <a:latin typeface="Arial" panose="020B0604020202020204" pitchFamily="34" charset="0"/>
                <a:cs typeface="Arial" panose="020B0604020202020204" pitchFamily="34" charset="0"/>
              </a:rPr>
              <a:t>MarketAtomy’s</a:t>
            </a:r>
            <a:r>
              <a:rPr lang="en-US" sz="1600" dirty="0">
                <a:latin typeface="Arial" panose="020B0604020202020204" pitchFamily="34" charset="0"/>
                <a:cs typeface="Arial" panose="020B0604020202020204" pitchFamily="34" charset="0"/>
              </a:rPr>
              <a:t> Professional Business Experts will work one-on-one with participants to build a success plan designed to minimize problem areas identified in BHC</a:t>
            </a:r>
          </a:p>
        </p:txBody>
      </p:sp>
      <p:pic>
        <p:nvPicPr>
          <p:cNvPr id="6" name="Picture 5">
            <a:extLst>
              <a:ext uri="{FF2B5EF4-FFF2-40B4-BE49-F238E27FC236}">
                <a16:creationId xmlns:a16="http://schemas.microsoft.com/office/drawing/2014/main" id="{E9488894-1B94-1942-9D78-791EFE4A3A5F}"/>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56608" y="3037731"/>
            <a:ext cx="1624457" cy="2123877"/>
          </a:xfrm>
          <a:prstGeom prst="rect">
            <a:avLst/>
          </a:prstGeom>
        </p:spPr>
      </p:pic>
    </p:spTree>
    <p:extLst>
      <p:ext uri="{BB962C8B-B14F-4D97-AF65-F5344CB8AC3E}">
        <p14:creationId xmlns:p14="http://schemas.microsoft.com/office/powerpoint/2010/main" val="8823020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B04334-01EB-9E40-AD38-7CF5A2D6F557}"/>
              </a:ext>
            </a:extLst>
          </p:cNvPr>
          <p:cNvSpPr/>
          <p:nvPr/>
        </p:nvSpPr>
        <p:spPr>
          <a:xfrm>
            <a:off x="0" y="937442"/>
            <a:ext cx="9144000" cy="5115698"/>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DE41EF76-111D-BE4C-BB74-BE48CAD60BBA}"/>
              </a:ext>
            </a:extLst>
          </p:cNvPr>
          <p:cNvSpPr txBox="1"/>
          <p:nvPr/>
        </p:nvSpPr>
        <p:spPr>
          <a:xfrm>
            <a:off x="751977" y="1234727"/>
            <a:ext cx="6612184" cy="830997"/>
          </a:xfrm>
          <a:prstGeom prst="rect">
            <a:avLst/>
          </a:prstGeom>
          <a:noFill/>
        </p:spPr>
        <p:txBody>
          <a:bodyPr wrap="square" rtlCol="0">
            <a:spAutoFit/>
          </a:bodyPr>
          <a:lstStyle/>
          <a:p>
            <a:r>
              <a:rPr lang="en-US" sz="2400" b="1" dirty="0"/>
              <a:t>CURRENT MILESTONES ACHIEVED FOR BHC PHASE 1 Development</a:t>
            </a:r>
          </a:p>
        </p:txBody>
      </p:sp>
      <p:pic>
        <p:nvPicPr>
          <p:cNvPr id="42" name="Picture 41">
            <a:extLst>
              <a:ext uri="{FF2B5EF4-FFF2-40B4-BE49-F238E27FC236}">
                <a16:creationId xmlns:a16="http://schemas.microsoft.com/office/drawing/2014/main" id="{BA1C0323-E875-5442-93C3-2DA18A33604D}"/>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56608" y="3037731"/>
            <a:ext cx="1624457" cy="2123877"/>
          </a:xfrm>
          <a:prstGeom prst="rect">
            <a:avLst/>
          </a:prstGeom>
        </p:spPr>
      </p:pic>
      <p:sp>
        <p:nvSpPr>
          <p:cNvPr id="9" name="Content Placeholder 5">
            <a:extLst>
              <a:ext uri="{FF2B5EF4-FFF2-40B4-BE49-F238E27FC236}">
                <a16:creationId xmlns:a16="http://schemas.microsoft.com/office/drawing/2014/main" id="{8277B70C-E9F6-4F4F-B98E-A74D598934CF}"/>
              </a:ext>
            </a:extLst>
          </p:cNvPr>
          <p:cNvSpPr>
            <a:spLocks noGrp="1"/>
          </p:cNvSpPr>
          <p:nvPr>
            <p:ph idx="1"/>
          </p:nvPr>
        </p:nvSpPr>
        <p:spPr>
          <a:xfrm>
            <a:off x="1937673" y="2266967"/>
            <a:ext cx="6468767" cy="2676508"/>
          </a:xfrm>
        </p:spPr>
        <p:txBody>
          <a:bodyPr>
            <a:normAutofit lnSpcReduction="10000"/>
          </a:bodyPr>
          <a:lstStyle/>
          <a:p>
            <a:r>
              <a:rPr lang="en-US" sz="1800" b="1" dirty="0">
                <a:latin typeface="Arial" panose="020B0604020202020204" pitchFamily="34" charset="0"/>
                <a:cs typeface="Arial" panose="020B0604020202020204" pitchFamily="34" charset="0"/>
              </a:rPr>
              <a:t>BHC Survey Assessment built and ready to administer</a:t>
            </a:r>
          </a:p>
          <a:p>
            <a:pPr lvl="1"/>
            <a:r>
              <a:rPr lang="en-US" sz="1500" dirty="0">
                <a:latin typeface="Arial" panose="020B0604020202020204" pitchFamily="34" charset="0"/>
                <a:cs typeface="Arial" panose="020B0604020202020204" pitchFamily="34" charset="0"/>
              </a:rPr>
              <a:t>Currently using “JotForm” to deliver</a:t>
            </a:r>
          </a:p>
          <a:p>
            <a:r>
              <a:rPr lang="en-US" sz="1800" b="1" dirty="0">
                <a:latin typeface="Arial" panose="020B0604020202020204" pitchFamily="34" charset="0"/>
                <a:cs typeface="Arial" panose="020B0604020202020204" pitchFamily="34" charset="0"/>
              </a:rPr>
              <a:t>Weighted scoring and tabulations defined and built into platform</a:t>
            </a:r>
          </a:p>
          <a:p>
            <a:r>
              <a:rPr lang="en-US" sz="1800" b="1" dirty="0">
                <a:latin typeface="Arial" panose="020B0604020202020204" pitchFamily="34" charset="0"/>
                <a:cs typeface="Arial" panose="020B0604020202020204" pitchFamily="34" charset="0"/>
              </a:rPr>
              <a:t>Lead capture/security access system developed </a:t>
            </a:r>
          </a:p>
          <a:p>
            <a:r>
              <a:rPr lang="en-US" sz="1800" b="1" dirty="0">
                <a:latin typeface="Arial" panose="020B0604020202020204" pitchFamily="34" charset="0"/>
                <a:cs typeface="Arial" panose="020B0604020202020204" pitchFamily="34" charset="0"/>
              </a:rPr>
              <a:t>Initial Assessment Report </a:t>
            </a:r>
            <a:r>
              <a:rPr lang="en-US" sz="1800" i="1" dirty="0">
                <a:latin typeface="Arial" panose="020B0604020202020204" pitchFamily="34" charset="0"/>
                <a:cs typeface="Arial" panose="020B0604020202020204" pitchFamily="34" charset="0"/>
              </a:rPr>
              <a:t>(Stage 2) </a:t>
            </a:r>
            <a:r>
              <a:rPr lang="en-US" sz="1800" b="1" dirty="0">
                <a:latin typeface="Arial" panose="020B0604020202020204" pitchFamily="34" charset="0"/>
                <a:cs typeface="Arial" panose="020B0604020202020204" pitchFamily="34" charset="0"/>
              </a:rPr>
              <a:t>Developed</a:t>
            </a:r>
          </a:p>
          <a:p>
            <a:r>
              <a:rPr lang="en-US" sz="1800" b="1" dirty="0">
                <a:latin typeface="Arial" panose="020B0604020202020204" pitchFamily="34" charset="0"/>
                <a:cs typeface="Arial" panose="020B0604020202020204" pitchFamily="34" charset="0"/>
              </a:rPr>
              <a:t>Sales Landing Page Developed</a:t>
            </a:r>
          </a:p>
          <a:p>
            <a:r>
              <a:rPr lang="en-US" sz="1800" b="1" dirty="0">
                <a:latin typeface="Arial" panose="020B0604020202020204" pitchFamily="34" charset="0"/>
                <a:cs typeface="Arial" panose="020B0604020202020204" pitchFamily="34" charset="0"/>
              </a:rPr>
              <a:t>Final Assessment Report </a:t>
            </a:r>
            <a:r>
              <a:rPr lang="en-US" sz="1800" i="1" dirty="0">
                <a:latin typeface="Arial" panose="020B0604020202020204" pitchFamily="34" charset="0"/>
                <a:cs typeface="Arial" panose="020B0604020202020204" pitchFamily="34" charset="0"/>
              </a:rPr>
              <a:t>Template</a:t>
            </a:r>
            <a:r>
              <a:rPr lang="en-US" sz="1800" b="1" dirty="0">
                <a:latin typeface="Arial" panose="020B0604020202020204" pitchFamily="34" charset="0"/>
                <a:cs typeface="Arial" panose="020B0604020202020204" pitchFamily="34" charset="0"/>
              </a:rPr>
              <a:t> Developed</a:t>
            </a:r>
            <a:br>
              <a:rPr lang="en-US" sz="1800" b="1" dirty="0">
                <a:latin typeface="Arial" panose="020B0604020202020204" pitchFamily="34" charset="0"/>
                <a:cs typeface="Arial" panose="020B0604020202020204" pitchFamily="34" charset="0"/>
              </a:rPr>
            </a:br>
            <a:endParaRPr lang="en-US" sz="1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696971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B04334-01EB-9E40-AD38-7CF5A2D6F557}"/>
              </a:ext>
            </a:extLst>
          </p:cNvPr>
          <p:cNvSpPr/>
          <p:nvPr/>
        </p:nvSpPr>
        <p:spPr>
          <a:xfrm>
            <a:off x="0" y="937442"/>
            <a:ext cx="9144000" cy="5115698"/>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E41EF76-111D-BE4C-BB74-BE48CAD60BBA}"/>
              </a:ext>
            </a:extLst>
          </p:cNvPr>
          <p:cNvSpPr txBox="1"/>
          <p:nvPr/>
        </p:nvSpPr>
        <p:spPr>
          <a:xfrm>
            <a:off x="751977" y="1234727"/>
            <a:ext cx="6612184" cy="461665"/>
          </a:xfrm>
          <a:prstGeom prst="rect">
            <a:avLst/>
          </a:prstGeom>
          <a:noFill/>
        </p:spPr>
        <p:txBody>
          <a:bodyPr wrap="square" rtlCol="0">
            <a:spAutoFit/>
          </a:bodyPr>
          <a:lstStyle/>
          <a:p>
            <a:r>
              <a:rPr lang="en-US" sz="2400" b="1" dirty="0"/>
              <a:t>MILESTONES STILL TO ACHIEVE ON PHASE 1</a:t>
            </a:r>
          </a:p>
        </p:txBody>
      </p:sp>
      <p:pic>
        <p:nvPicPr>
          <p:cNvPr id="42" name="Picture 41">
            <a:extLst>
              <a:ext uri="{FF2B5EF4-FFF2-40B4-BE49-F238E27FC236}">
                <a16:creationId xmlns:a16="http://schemas.microsoft.com/office/drawing/2014/main" id="{BA1C0323-E875-5442-93C3-2DA18A33604D}"/>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56608" y="3037731"/>
            <a:ext cx="1624457" cy="2123877"/>
          </a:xfrm>
          <a:prstGeom prst="rect">
            <a:avLst/>
          </a:prstGeom>
        </p:spPr>
      </p:pic>
      <p:sp>
        <p:nvSpPr>
          <p:cNvPr id="9" name="Content Placeholder 5">
            <a:extLst>
              <a:ext uri="{FF2B5EF4-FFF2-40B4-BE49-F238E27FC236}">
                <a16:creationId xmlns:a16="http://schemas.microsoft.com/office/drawing/2014/main" id="{8277B70C-E9F6-4F4F-B98E-A74D598934CF}"/>
              </a:ext>
            </a:extLst>
          </p:cNvPr>
          <p:cNvSpPr>
            <a:spLocks noGrp="1"/>
          </p:cNvSpPr>
          <p:nvPr>
            <p:ph idx="1"/>
          </p:nvPr>
        </p:nvSpPr>
        <p:spPr>
          <a:xfrm>
            <a:off x="1647371" y="1696391"/>
            <a:ext cx="6468767" cy="3926881"/>
          </a:xfrm>
        </p:spPr>
        <p:txBody>
          <a:bodyPr>
            <a:normAutofit lnSpcReduction="10000"/>
          </a:bodyPr>
          <a:lstStyle/>
          <a:p>
            <a:r>
              <a:rPr lang="en-US" sz="1800" b="1" dirty="0">
                <a:latin typeface="Arial" panose="020B0604020202020204" pitchFamily="34" charset="0"/>
                <a:cs typeface="Arial" panose="020B0604020202020204" pitchFamily="34" charset="0"/>
              </a:rPr>
              <a:t>Beta Test BHC to prove product and data validity</a:t>
            </a:r>
          </a:p>
          <a:p>
            <a:pPr lvl="1"/>
            <a:r>
              <a:rPr lang="en-US" sz="1600" dirty="0">
                <a:latin typeface="Arial" panose="020B0604020202020204" pitchFamily="34" charset="0"/>
                <a:cs typeface="Arial" panose="020B0604020202020204" pitchFamily="34" charset="0"/>
              </a:rPr>
              <a:t>Goal: to capture 150-200 beta surveys</a:t>
            </a:r>
          </a:p>
          <a:p>
            <a:r>
              <a:rPr lang="en-US" sz="1800" b="1" dirty="0">
                <a:latin typeface="Arial" panose="020B0604020202020204" pitchFamily="34" charset="0"/>
                <a:cs typeface="Arial" panose="020B0604020202020204" pitchFamily="34" charset="0"/>
              </a:rPr>
              <a:t>Develop Backend Integration to </a:t>
            </a:r>
            <a:r>
              <a:rPr lang="en-US" sz="1800" b="1" i="1" u="sng" dirty="0">
                <a:latin typeface="Arial" panose="020B0604020202020204" pitchFamily="34" charset="0"/>
                <a:cs typeface="Arial" panose="020B0604020202020204" pitchFamily="34" charset="0"/>
              </a:rPr>
              <a:t>Automate</a:t>
            </a:r>
            <a:r>
              <a:rPr lang="en-US" sz="1800" b="1" dirty="0">
                <a:latin typeface="Arial" panose="020B0604020202020204" pitchFamily="34" charset="0"/>
                <a:cs typeface="Arial" panose="020B0604020202020204" pitchFamily="34" charset="0"/>
              </a:rPr>
              <a:t> </a:t>
            </a:r>
            <a:r>
              <a:rPr lang="en-US" sz="1800" i="1" dirty="0">
                <a:latin typeface="Arial" panose="020B0604020202020204" pitchFamily="34" charset="0"/>
                <a:cs typeface="Arial" panose="020B0604020202020204" pitchFamily="34" charset="0"/>
              </a:rPr>
              <a:t>2</a:t>
            </a:r>
            <a:r>
              <a:rPr lang="en-US" sz="1800" i="1" baseline="30000" dirty="0">
                <a:latin typeface="Arial" panose="020B0604020202020204" pitchFamily="34" charset="0"/>
                <a:cs typeface="Arial" panose="020B0604020202020204" pitchFamily="34" charset="0"/>
              </a:rPr>
              <a:t>nd</a:t>
            </a:r>
            <a:r>
              <a:rPr lang="en-US" sz="1800" i="1" dirty="0">
                <a:latin typeface="Arial" panose="020B0604020202020204" pitchFamily="34" charset="0"/>
                <a:cs typeface="Arial" panose="020B0604020202020204" pitchFamily="34" charset="0"/>
              </a:rPr>
              <a:t> stage </a:t>
            </a:r>
            <a:r>
              <a:rPr lang="en-US" sz="1800" b="1" dirty="0">
                <a:latin typeface="Arial" panose="020B0604020202020204" pitchFamily="34" charset="0"/>
                <a:cs typeface="Arial" panose="020B0604020202020204" pitchFamily="34" charset="0"/>
              </a:rPr>
              <a:t>Report delivery</a:t>
            </a:r>
          </a:p>
          <a:p>
            <a:pPr lvl="1"/>
            <a:r>
              <a:rPr lang="en-US" sz="1600" dirty="0">
                <a:latin typeface="Arial" panose="020B0604020202020204" pitchFamily="34" charset="0"/>
                <a:cs typeface="Arial" panose="020B0604020202020204" pitchFamily="34" charset="0"/>
              </a:rPr>
              <a:t>Speaking with </a:t>
            </a:r>
            <a:r>
              <a:rPr lang="en-US" sz="1600" dirty="0" err="1">
                <a:latin typeface="Arial" panose="020B0604020202020204" pitchFamily="34" charset="0"/>
                <a:cs typeface="Arial" panose="020B0604020202020204" pitchFamily="34" charset="0"/>
              </a:rPr>
              <a:t>FlitPath</a:t>
            </a:r>
            <a:r>
              <a:rPr lang="en-US" sz="1600" dirty="0">
                <a:latin typeface="Arial" panose="020B0604020202020204" pitchFamily="34" charset="0"/>
                <a:cs typeface="Arial" panose="020B0604020202020204" pitchFamily="34" charset="0"/>
              </a:rPr>
              <a:t> November 20</a:t>
            </a:r>
            <a:r>
              <a:rPr lang="en-US" sz="1600" baseline="30000" dirty="0">
                <a:latin typeface="Arial" panose="020B0604020202020204" pitchFamily="34" charset="0"/>
                <a:cs typeface="Arial" panose="020B0604020202020204" pitchFamily="34" charset="0"/>
              </a:rPr>
              <a:t>th</a:t>
            </a:r>
            <a:endParaRPr lang="en-US" sz="1600" dirty="0">
              <a:latin typeface="Arial" panose="020B0604020202020204" pitchFamily="34" charset="0"/>
              <a:cs typeface="Arial" panose="020B0604020202020204" pitchFamily="34" charset="0"/>
            </a:endParaRPr>
          </a:p>
          <a:p>
            <a:pPr lvl="1"/>
            <a:r>
              <a:rPr lang="en-US" sz="1600" dirty="0">
                <a:latin typeface="Arial" panose="020B0604020202020204" pitchFamily="34" charset="0"/>
                <a:cs typeface="Arial" panose="020B0604020202020204" pitchFamily="34" charset="0"/>
              </a:rPr>
              <a:t>Looking to hire intern to begin January 2020</a:t>
            </a:r>
          </a:p>
          <a:p>
            <a:r>
              <a:rPr lang="en-US" sz="1800" b="1" dirty="0">
                <a:latin typeface="Arial" panose="020B0604020202020204" pitchFamily="34" charset="0"/>
                <a:cs typeface="Arial" panose="020B0604020202020204" pitchFamily="34" charset="0"/>
              </a:rPr>
              <a:t>Build lead generation funnel process for follow up and convert to </a:t>
            </a:r>
            <a:r>
              <a:rPr lang="en-US" sz="1800" i="1" dirty="0">
                <a:latin typeface="Arial" panose="020B0604020202020204" pitchFamily="34" charset="0"/>
                <a:cs typeface="Arial" panose="020B0604020202020204" pitchFamily="34" charset="0"/>
              </a:rPr>
              <a:t>3</a:t>
            </a:r>
            <a:r>
              <a:rPr lang="en-US" sz="1800" i="1" baseline="30000" dirty="0">
                <a:latin typeface="Arial" panose="020B0604020202020204" pitchFamily="34" charset="0"/>
                <a:cs typeface="Arial" panose="020B0604020202020204" pitchFamily="34" charset="0"/>
              </a:rPr>
              <a:t>rd</a:t>
            </a:r>
            <a:r>
              <a:rPr lang="en-US" sz="1800" i="1" dirty="0">
                <a:latin typeface="Arial" panose="020B0604020202020204" pitchFamily="34" charset="0"/>
                <a:cs typeface="Arial" panose="020B0604020202020204" pitchFamily="34" charset="0"/>
              </a:rPr>
              <a:t> stage</a:t>
            </a:r>
          </a:p>
          <a:p>
            <a:r>
              <a:rPr lang="en-US" sz="1800" b="1" dirty="0">
                <a:latin typeface="Arial" panose="020B0604020202020204" pitchFamily="34" charset="0"/>
                <a:cs typeface="Arial" panose="020B0604020202020204" pitchFamily="34" charset="0"/>
              </a:rPr>
              <a:t>Develop a graphic model </a:t>
            </a:r>
            <a:r>
              <a:rPr lang="en-US" sz="1800" i="1" dirty="0">
                <a:latin typeface="Arial" panose="020B0604020202020204" pitchFamily="34" charset="0"/>
                <a:cs typeface="Arial" panose="020B0604020202020204" pitchFamily="34" charset="0"/>
              </a:rPr>
              <a:t>(Venn Diagram) </a:t>
            </a:r>
            <a:r>
              <a:rPr lang="en-US" sz="1800" b="1" dirty="0">
                <a:latin typeface="Arial" panose="020B0604020202020204" pitchFamily="34" charset="0"/>
                <a:cs typeface="Arial" panose="020B0604020202020204" pitchFamily="34" charset="0"/>
              </a:rPr>
              <a:t>to display results in combination with initial report report</a:t>
            </a:r>
            <a:endParaRPr lang="en-US" sz="1600" dirty="0">
              <a:latin typeface="Arial" panose="020B0604020202020204" pitchFamily="34" charset="0"/>
              <a:cs typeface="Arial" panose="020B0604020202020204" pitchFamily="34" charset="0"/>
            </a:endParaRPr>
          </a:p>
          <a:p>
            <a:r>
              <a:rPr lang="en-US" sz="1800" b="1" dirty="0">
                <a:latin typeface="Arial" panose="020B0604020202020204" pitchFamily="34" charset="0"/>
                <a:cs typeface="Arial" panose="020B0604020202020204" pitchFamily="34" charset="0"/>
              </a:rPr>
              <a:t>Develop system for analyzing collected data and report generation</a:t>
            </a:r>
          </a:p>
          <a:p>
            <a:r>
              <a:rPr lang="en-US" sz="1800" b="1" dirty="0">
                <a:latin typeface="Arial" panose="020B0604020202020204" pitchFamily="34" charset="0"/>
                <a:cs typeface="Arial" panose="020B0604020202020204" pitchFamily="34" charset="0"/>
              </a:rPr>
              <a:t>Develop White Label Licensing Model</a:t>
            </a:r>
          </a:p>
        </p:txBody>
      </p:sp>
    </p:spTree>
    <p:extLst>
      <p:ext uri="{BB962C8B-B14F-4D97-AF65-F5344CB8AC3E}">
        <p14:creationId xmlns:p14="http://schemas.microsoft.com/office/powerpoint/2010/main" val="8004610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46349</TotalTime>
  <Words>919</Words>
  <Application>Microsoft Macintosh PowerPoint</Application>
  <PresentationFormat>On-screen Show (4:3)</PresentationFormat>
  <Paragraphs>139</Paragraphs>
  <Slides>10</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PowerPoint Presentation</vt:lpstr>
      <vt:lpstr>PowerPoint Presentation</vt:lpstr>
      <vt:lpstr>Approach</vt:lpstr>
      <vt:lpstr>20 KPIs Integrated Into 5 Interdependent Sectors</vt:lpstr>
      <vt:lpstr>Initial Assessment Reporting</vt:lpstr>
      <vt:lpstr>PowerPoint Presentation</vt:lpstr>
      <vt:lpstr>Monetization</vt:lpstr>
      <vt:lpstr>PowerPoint Presentation</vt:lpstr>
      <vt:lpstr>PowerPoint Presentation</vt:lpstr>
      <vt:lpstr>PowerPoint Presentation</vt:lpstr>
    </vt:vector>
  </TitlesOfParts>
  <Company>DAVNA Enterprises LLC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Danna Olivo</dc:creator>
  <cp:lastModifiedBy>dannajolivo@outlook.com</cp:lastModifiedBy>
  <cp:revision>203</cp:revision>
  <cp:lastPrinted>2019-02-13T17:10:28Z</cp:lastPrinted>
  <dcterms:created xsi:type="dcterms:W3CDTF">2018-10-27T13:32:57Z</dcterms:created>
  <dcterms:modified xsi:type="dcterms:W3CDTF">2019-11-15T12:47:04Z</dcterms:modified>
</cp:coreProperties>
</file>